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918" r:id="rId1"/>
  </p:sldMasterIdLst>
  <p:notesMasterIdLst>
    <p:notesMasterId r:id="rId18"/>
  </p:notesMasterIdLst>
  <p:sldIdLst>
    <p:sldId id="582" r:id="rId2"/>
    <p:sldId id="852" r:id="rId3"/>
    <p:sldId id="835" r:id="rId4"/>
    <p:sldId id="853" r:id="rId5"/>
    <p:sldId id="854" r:id="rId6"/>
    <p:sldId id="837" r:id="rId7"/>
    <p:sldId id="838" r:id="rId8"/>
    <p:sldId id="839" r:id="rId9"/>
    <p:sldId id="840" r:id="rId10"/>
    <p:sldId id="857" r:id="rId11"/>
    <p:sldId id="841" r:id="rId12"/>
    <p:sldId id="842" r:id="rId13"/>
    <p:sldId id="843" r:id="rId14"/>
    <p:sldId id="855" r:id="rId15"/>
    <p:sldId id="846" r:id="rId16"/>
    <p:sldId id="856"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clrMru>
    <a:srgbClr val="A43738"/>
    <a:srgbClr val="000000"/>
    <a:srgbClr val="D2D2D2"/>
    <a:srgbClr val="16355D"/>
    <a:srgbClr val="5D43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944" autoAdjust="0"/>
    <p:restoredTop sz="94674"/>
  </p:normalViewPr>
  <p:slideViewPr>
    <p:cSldViewPr>
      <p:cViewPr varScale="1">
        <p:scale>
          <a:sx n="124" d="100"/>
          <a:sy n="124" d="100"/>
        </p:scale>
        <p:origin x="1416" y="16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12"/>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8B261-234F-4842-8A6C-84241541B903}" type="datetimeFigureOut">
              <a:rPr lang="en-US" smtClean="0"/>
              <a:t>7/16/17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DFED29-969C-4F7D-A872-5F0B7C1B8F60}" type="slidenum">
              <a:rPr lang="en-US" smtClean="0"/>
              <a:t>‹#›</a:t>
            </a:fld>
            <a:endParaRPr lang="en-US"/>
          </a:p>
        </p:txBody>
      </p:sp>
    </p:spTree>
    <p:extLst>
      <p:ext uri="{BB962C8B-B14F-4D97-AF65-F5344CB8AC3E}">
        <p14:creationId xmlns:p14="http://schemas.microsoft.com/office/powerpoint/2010/main" val="31434835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65FEE0-CB1A-7544-85A7-2E7F4B4BA1A8}" type="slidenum">
              <a:rPr lang="en-US" smtClean="0">
                <a:solidFill>
                  <a:prstClr val="black"/>
                </a:solidFill>
                <a:latin typeface="Calibri"/>
              </a:rPr>
              <a:pPr/>
              <a:t>1</a:t>
            </a:fld>
            <a:endParaRPr lang="en-US">
              <a:solidFill>
                <a:prstClr val="black"/>
              </a:solidFill>
              <a:latin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Main Title">
    <p:spTree>
      <p:nvGrpSpPr>
        <p:cNvPr id="1" name=""/>
        <p:cNvGrpSpPr/>
        <p:nvPr/>
      </p:nvGrpSpPr>
      <p:grpSpPr>
        <a:xfrm>
          <a:off x="0" y="0"/>
          <a:ext cx="0" cy="0"/>
          <a:chOff x="0" y="0"/>
          <a:chExt cx="0" cy="0"/>
        </a:xfrm>
      </p:grpSpPr>
      <p:pic>
        <p:nvPicPr>
          <p:cNvPr id="5" name="Picture 10" descr="LogoW-ShadowTransBack.png"/>
          <p:cNvPicPr>
            <a:picLocks noChangeAspect="1"/>
          </p:cNvPicPr>
          <p:nvPr/>
        </p:nvPicPr>
        <p:blipFill>
          <a:blip r:embed="rId2" cstate="print"/>
          <a:srcRect/>
          <a:stretch>
            <a:fillRect/>
          </a:stretch>
        </p:blipFill>
        <p:spPr bwMode="auto">
          <a:xfrm>
            <a:off x="7110413" y="0"/>
            <a:ext cx="1984375" cy="1117600"/>
          </a:xfrm>
          <a:prstGeom prst="rect">
            <a:avLst/>
          </a:prstGeom>
          <a:noFill/>
          <a:ln w="9525">
            <a:noFill/>
            <a:miter lim="800000"/>
            <a:headEnd/>
            <a:tailEnd/>
          </a:ln>
        </p:spPr>
      </p:pic>
      <p:sp>
        <p:nvSpPr>
          <p:cNvPr id="6" name="TextBox 5"/>
          <p:cNvSpPr txBox="1"/>
          <p:nvPr/>
        </p:nvSpPr>
        <p:spPr>
          <a:xfrm>
            <a:off x="457200" y="6503812"/>
            <a:ext cx="8229600" cy="246063"/>
          </a:xfrm>
          <a:prstGeom prst="rect">
            <a:avLst/>
          </a:prstGeom>
          <a:noFill/>
        </p:spPr>
        <p:txBody>
          <a:bodyPr>
            <a:spAutoFit/>
          </a:bodyPr>
          <a:lstStyle/>
          <a:p>
            <a:pPr algn="ctr">
              <a:defRPr/>
            </a:pPr>
            <a:r>
              <a:rPr lang="en-US" sz="1000" dirty="0" smtClean="0">
                <a:solidFill>
                  <a:prstClr val="white"/>
                </a:solidFill>
                <a:latin typeface="Calibri" charset="0"/>
              </a:rPr>
              <a:t>Name of Meeting </a:t>
            </a:r>
            <a:r>
              <a:rPr lang="en-US" sz="1000" dirty="0">
                <a:solidFill>
                  <a:prstClr val="white"/>
                </a:solidFill>
                <a:latin typeface="Calibri" charset="0"/>
              </a:rPr>
              <a:t>•</a:t>
            </a:r>
            <a:r>
              <a:rPr lang="en-US" sz="1000" dirty="0" smtClean="0">
                <a:solidFill>
                  <a:prstClr val="white"/>
                </a:solidFill>
                <a:latin typeface="Calibri" charset="0"/>
              </a:rPr>
              <a:t> Location </a:t>
            </a:r>
            <a:r>
              <a:rPr lang="en-US" sz="1000" dirty="0">
                <a:solidFill>
                  <a:prstClr val="white"/>
                </a:solidFill>
                <a:latin typeface="Calibri" charset="0"/>
              </a:rPr>
              <a:t>•</a:t>
            </a:r>
            <a:r>
              <a:rPr lang="en-US" sz="1000" dirty="0" smtClean="0">
                <a:solidFill>
                  <a:prstClr val="white"/>
                </a:solidFill>
                <a:latin typeface="Calibri" charset="0"/>
              </a:rPr>
              <a:t> Date  -  Change in Slide Master</a:t>
            </a:r>
            <a:endParaRPr lang="en-US" sz="1000" dirty="0">
              <a:solidFill>
                <a:prstClr val="white"/>
              </a:solidFill>
              <a:latin typeface="Calibri" charset="0"/>
            </a:endParaRPr>
          </a:p>
        </p:txBody>
      </p:sp>
      <p:pic>
        <p:nvPicPr>
          <p:cNvPr id="9" name="Picture 8" descr="Tele11-2012.jpg"/>
          <p:cNvPicPr>
            <a:picLocks noChangeAspect="1"/>
          </p:cNvPicPr>
          <p:nvPr userDrawn="1"/>
        </p:nvPicPr>
        <p:blipFill>
          <a:blip r:embed="rId3" cstate="print"/>
          <a:stretch>
            <a:fillRect/>
          </a:stretch>
        </p:blipFill>
        <p:spPr>
          <a:xfrm>
            <a:off x="0" y="-1"/>
            <a:ext cx="9144000" cy="6814733"/>
          </a:xfrm>
          <a:prstGeom prst="rect">
            <a:avLst/>
          </a:prstGeom>
        </p:spPr>
      </p:pic>
      <p:sp>
        <p:nvSpPr>
          <p:cNvPr id="4" name="Title 1"/>
          <p:cNvSpPr>
            <a:spLocks noGrp="1"/>
          </p:cNvSpPr>
          <p:nvPr>
            <p:ph type="ctrTitle" hasCustomPrompt="1"/>
          </p:nvPr>
        </p:nvSpPr>
        <p:spPr>
          <a:xfrm>
            <a:off x="685800" y="612648"/>
            <a:ext cx="7772400" cy="3113162"/>
          </a:xfrm>
        </p:spPr>
        <p:txBody>
          <a:bodyPr anchor="t"/>
          <a:lstStyle>
            <a:lvl1pPr algn="l">
              <a:defRPr sz="2800" b="1">
                <a:solidFill>
                  <a:srgbClr val="2284A4"/>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856880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4169293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w White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236614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ne Column w White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5" name="Text Placeholder 2"/>
          <p:cNvSpPr>
            <a:spLocks noGrp="1"/>
          </p:cNvSpPr>
          <p:nvPr>
            <p:ph type="body" idx="1"/>
          </p:nvPr>
        </p:nvSpPr>
        <p:spPr bwMode="auto">
          <a:xfrm>
            <a:off x="304800" y="914401"/>
            <a:ext cx="85344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94189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One Column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Text Placeholder 2"/>
          <p:cNvSpPr>
            <a:spLocks noGrp="1"/>
          </p:cNvSpPr>
          <p:nvPr>
            <p:ph type="body" idx="1"/>
          </p:nvPr>
        </p:nvSpPr>
        <p:spPr bwMode="auto">
          <a:xfrm>
            <a:off x="457199" y="1014412"/>
            <a:ext cx="8229601" cy="53101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901610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jpeg"/><Relationship Id="rId8"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7"/>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28600" y="152400"/>
            <a:ext cx="6188357" cy="5572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US" dirty="0"/>
          </a:p>
        </p:txBody>
      </p:sp>
      <p:sp>
        <p:nvSpPr>
          <p:cNvPr id="1027" name="Text Placeholder 2"/>
          <p:cNvSpPr>
            <a:spLocks noGrp="1"/>
          </p:cNvSpPr>
          <p:nvPr>
            <p:ph type="body" idx="1"/>
          </p:nvPr>
        </p:nvSpPr>
        <p:spPr bwMode="auto">
          <a:xfrm>
            <a:off x="304800" y="914400"/>
            <a:ext cx="8534399" cy="51816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Box 11"/>
          <p:cNvSpPr txBox="1"/>
          <p:nvPr/>
        </p:nvSpPr>
        <p:spPr>
          <a:xfrm>
            <a:off x="8424863" y="6400800"/>
            <a:ext cx="566737" cy="246221"/>
          </a:xfrm>
          <a:prstGeom prst="rect">
            <a:avLst/>
          </a:prstGeom>
          <a:noFill/>
        </p:spPr>
        <p:txBody>
          <a:bodyPr>
            <a:prstTxWarp prst="textNoShape">
              <a:avLst/>
            </a:prstTxWarp>
            <a:spAutoFit/>
          </a:bodyPr>
          <a:lstStyle/>
          <a:p>
            <a:pPr defTabSz="457200"/>
            <a:fld id="{A51F6B24-625B-6B48-B1AE-970688573CDB}" type="slidenum">
              <a:rPr lang="en-US" sz="1000">
                <a:solidFill>
                  <a:prstClr val="white"/>
                </a:solidFill>
                <a:latin typeface="Arial Narrow"/>
                <a:cs typeface="Arial Narrow"/>
              </a:rPr>
              <a:pPr defTabSz="457200"/>
              <a:t>‹#›</a:t>
            </a:fld>
            <a:endParaRPr lang="en-US" sz="1000" dirty="0">
              <a:solidFill>
                <a:prstClr val="white"/>
              </a:solidFill>
              <a:latin typeface="Arial Narrow"/>
              <a:cs typeface="Arial Narrow"/>
            </a:endParaRPr>
          </a:p>
        </p:txBody>
      </p:sp>
      <p:sp>
        <p:nvSpPr>
          <p:cNvPr id="7" name="TextBox 6"/>
          <p:cNvSpPr txBox="1"/>
          <p:nvPr/>
        </p:nvSpPr>
        <p:spPr>
          <a:xfrm>
            <a:off x="1090143" y="6400800"/>
            <a:ext cx="7039914"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cap="all" dirty="0" smtClean="0">
                <a:solidFill>
                  <a:prstClr val="white"/>
                </a:solidFill>
                <a:latin typeface="Arial Narrow"/>
                <a:cs typeface="Arial Narrow"/>
              </a:rPr>
              <a:t>LSST</a:t>
            </a:r>
            <a:r>
              <a:rPr lang="en-US" sz="1200" cap="all" baseline="0" dirty="0" smtClean="0">
                <a:solidFill>
                  <a:prstClr val="white"/>
                </a:solidFill>
                <a:latin typeface="Arial Narrow"/>
                <a:cs typeface="Arial Narrow"/>
              </a:rPr>
              <a:t> Science Collaborations Chairs’ Meeting</a:t>
            </a:r>
            <a:r>
              <a:rPr lang="en-US" sz="1200" cap="all" dirty="0" smtClean="0">
                <a:solidFill>
                  <a:prstClr val="white"/>
                </a:solidFill>
                <a:latin typeface="Arial Narrow"/>
                <a:cs typeface="Arial Narrow"/>
              </a:rPr>
              <a:t> </a:t>
            </a:r>
            <a:r>
              <a:rPr lang="en-US" sz="1200" cap="all" dirty="0" smtClean="0">
                <a:solidFill>
                  <a:prstClr val="white"/>
                </a:solidFill>
                <a:latin typeface="Arial Narrow"/>
                <a:cs typeface="Arial Narrow"/>
              </a:rPr>
              <a:t>| </a:t>
            </a:r>
            <a:r>
              <a:rPr lang="en-US" sz="1200" cap="all" dirty="0" smtClean="0">
                <a:solidFill>
                  <a:prstClr val="white"/>
                </a:solidFill>
                <a:latin typeface="Arial Narrow"/>
                <a:cs typeface="Arial Narrow"/>
              </a:rPr>
              <a:t>July 18, </a:t>
            </a:r>
            <a:r>
              <a:rPr lang="en-US" sz="1200" cap="all" dirty="0" smtClean="0">
                <a:solidFill>
                  <a:prstClr val="white"/>
                </a:solidFill>
                <a:latin typeface="Arial Narrow"/>
                <a:cs typeface="Arial Narrow"/>
              </a:rPr>
              <a:t>2017.</a:t>
            </a:r>
          </a:p>
        </p:txBody>
      </p:sp>
      <p:pic>
        <p:nvPicPr>
          <p:cNvPr id="6" name="Picture 5" descr="PPTlogo.png"/>
          <p:cNvPicPr>
            <a:picLocks noChangeAspect="1"/>
          </p:cNvPicPr>
          <p:nvPr/>
        </p:nvPicPr>
        <p:blipFill>
          <a:blip r:embed="rId8" cstate="print"/>
          <a:stretch>
            <a:fillRect/>
          </a:stretch>
        </p:blipFill>
        <p:spPr>
          <a:xfrm>
            <a:off x="7010400" y="37785"/>
            <a:ext cx="2082800" cy="800415"/>
          </a:xfrm>
          <a:prstGeom prst="rect">
            <a:avLst/>
          </a:prstGeom>
        </p:spPr>
      </p:pic>
    </p:spTree>
    <p:extLst>
      <p:ext uri="{BB962C8B-B14F-4D97-AF65-F5344CB8AC3E}">
        <p14:creationId xmlns:p14="http://schemas.microsoft.com/office/powerpoint/2010/main" val="3378313588"/>
      </p:ext>
    </p:extLst>
  </p:cSld>
  <p:clrMap bg1="lt1" tx1="dk1" bg2="lt2" tx2="dk2" accent1="accent1" accent2="accent2" accent3="accent3" accent4="accent4" accent5="accent5" accent6="accent6" hlink="hlink" folHlink="folHlink"/>
  <p:sldLayoutIdLst>
    <p:sldLayoutId id="2147484919" r:id="rId1"/>
    <p:sldLayoutId id="2147484920" r:id="rId2"/>
    <p:sldLayoutId id="2147484921" r:id="rId3"/>
    <p:sldLayoutId id="2147484923" r:id="rId4"/>
    <p:sldLayoutId id="2147484928" r:id="rId5"/>
  </p:sldLayoutIdLst>
  <p:timing>
    <p:tnLst>
      <p:par>
        <p:cTn id="1" dur="indefinite" restart="never" nodeType="tmRoot"/>
      </p:par>
    </p:tnLst>
  </p:timing>
  <p:txStyles>
    <p:titleStyle>
      <a:lvl1pPr algn="l" defTabSz="457200" rtl="0" eaLnBrk="1" fontAlgn="base" hangingPunct="1">
        <a:spcBef>
          <a:spcPct val="0"/>
        </a:spcBef>
        <a:spcAft>
          <a:spcPct val="0"/>
        </a:spcAft>
        <a:defRPr sz="2400" b="1" kern="1200">
          <a:solidFill>
            <a:srgbClr val="2284A4"/>
          </a:solidFill>
          <a:latin typeface="+mj-lt"/>
          <a:ea typeface="ＭＳ Ｐゴシック" charset="-128"/>
          <a:cs typeface="ＭＳ Ｐゴシック" charset="-128"/>
        </a:defRPr>
      </a:lvl1pPr>
      <a:lvl2pPr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a:buChar char="•"/>
        <a:defRPr sz="20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Lucida Grande"/>
        <a:buChar char="-"/>
        <a:defRPr sz="18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a:buChar char="•"/>
        <a:defRPr sz="16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14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1" Type="http://schemas.openxmlformats.org/officeDocument/2006/relationships/image" Target="../media/image18.png"/><Relationship Id="rId12" Type="http://schemas.openxmlformats.org/officeDocument/2006/relationships/image" Target="../media/image19.png"/><Relationship Id="rId13" Type="http://schemas.microsoft.com/office/2007/relationships/hdphoto" Target="../media/hdphoto3.wdp"/><Relationship Id="rId14" Type="http://schemas.openxmlformats.org/officeDocument/2006/relationships/image" Target="../media/image6.png"/><Relationship Id="rId15" Type="http://schemas.openxmlformats.org/officeDocument/2006/relationships/image" Target="../media/image7.png"/><Relationship Id="rId16" Type="http://schemas.openxmlformats.org/officeDocument/2006/relationships/image" Target="../media/image9.png"/><Relationship Id="rId1" Type="http://schemas.openxmlformats.org/officeDocument/2006/relationships/slideLayout" Target="../slideLayouts/slideLayout5.xml"/><Relationship Id="rId2" Type="http://schemas.openxmlformats.org/officeDocument/2006/relationships/image" Target="../media/image10.png"/><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png"/><Relationship Id="rId8" Type="http://schemas.microsoft.com/office/2007/relationships/hdphoto" Target="../media/hdphoto2.wdp"/><Relationship Id="rId9" Type="http://schemas.openxmlformats.org/officeDocument/2006/relationships/image" Target="../media/image16.png"/><Relationship Id="rId10" Type="http://schemas.openxmlformats.org/officeDocument/2006/relationships/image" Target="../media/image17.png"/></Relationships>
</file>

<file path=ppt/slides/_rels/slide11.xml.rels><?xml version="1.0" encoding="UTF-8" standalone="yes"?>
<Relationships xmlns="http://schemas.openxmlformats.org/package/2006/relationships"><Relationship Id="rId11" Type="http://schemas.openxmlformats.org/officeDocument/2006/relationships/image" Target="../media/image18.png"/><Relationship Id="rId12" Type="http://schemas.openxmlformats.org/officeDocument/2006/relationships/image" Target="../media/image19.png"/><Relationship Id="rId13" Type="http://schemas.microsoft.com/office/2007/relationships/hdphoto" Target="../media/hdphoto3.wdp"/><Relationship Id="rId14" Type="http://schemas.openxmlformats.org/officeDocument/2006/relationships/image" Target="../media/image6.png"/><Relationship Id="rId15" Type="http://schemas.openxmlformats.org/officeDocument/2006/relationships/image" Target="../media/image7.png"/><Relationship Id="rId16" Type="http://schemas.openxmlformats.org/officeDocument/2006/relationships/image" Target="../media/image9.png"/><Relationship Id="rId1" Type="http://schemas.openxmlformats.org/officeDocument/2006/relationships/slideLayout" Target="../slideLayouts/slideLayout5.xml"/><Relationship Id="rId2" Type="http://schemas.openxmlformats.org/officeDocument/2006/relationships/image" Target="../media/image10.png"/><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png"/><Relationship Id="rId8" Type="http://schemas.microsoft.com/office/2007/relationships/hdphoto" Target="../media/hdphoto2.wdp"/><Relationship Id="rId9" Type="http://schemas.openxmlformats.org/officeDocument/2006/relationships/image" Target="../media/image16.png"/><Relationship Id="rId10"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1" Type="http://schemas.openxmlformats.org/officeDocument/2006/relationships/image" Target="../media/image17.png"/><Relationship Id="rId12" Type="http://schemas.openxmlformats.org/officeDocument/2006/relationships/image" Target="../media/image18.png"/><Relationship Id="rId13" Type="http://schemas.openxmlformats.org/officeDocument/2006/relationships/image" Target="../media/image19.png"/><Relationship Id="rId14" Type="http://schemas.microsoft.com/office/2007/relationships/hdphoto" Target="../media/hdphoto3.wdp"/><Relationship Id="rId15" Type="http://schemas.openxmlformats.org/officeDocument/2006/relationships/image" Target="../media/image6.png"/><Relationship Id="rId16" Type="http://schemas.openxmlformats.org/officeDocument/2006/relationships/image" Target="../media/image7.png"/><Relationship Id="rId17" Type="http://schemas.openxmlformats.org/officeDocument/2006/relationships/image" Target="../media/image20.png"/><Relationship Id="rId1" Type="http://schemas.openxmlformats.org/officeDocument/2006/relationships/slideLayout" Target="../slideLayouts/slideLayout5.xml"/><Relationship Id="rId2" Type="http://schemas.openxmlformats.org/officeDocument/2006/relationships/image" Target="../media/image9.png"/><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4.png"/><Relationship Id="rId8" Type="http://schemas.openxmlformats.org/officeDocument/2006/relationships/image" Target="../media/image15.png"/><Relationship Id="rId9" Type="http://schemas.microsoft.com/office/2007/relationships/hdphoto" Target="../media/hdphoto2.wdp"/><Relationship Id="rId10"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1" Type="http://schemas.openxmlformats.org/officeDocument/2006/relationships/image" Target="../media/image17.png"/><Relationship Id="rId12" Type="http://schemas.openxmlformats.org/officeDocument/2006/relationships/image" Target="../media/image18.png"/><Relationship Id="rId13" Type="http://schemas.openxmlformats.org/officeDocument/2006/relationships/image" Target="../media/image19.png"/><Relationship Id="rId14" Type="http://schemas.microsoft.com/office/2007/relationships/hdphoto" Target="../media/hdphoto3.wdp"/><Relationship Id="rId15" Type="http://schemas.openxmlformats.org/officeDocument/2006/relationships/image" Target="../media/image6.png"/><Relationship Id="rId16" Type="http://schemas.openxmlformats.org/officeDocument/2006/relationships/image" Target="../media/image7.png"/><Relationship Id="rId17" Type="http://schemas.openxmlformats.org/officeDocument/2006/relationships/image" Target="../media/image20.png"/><Relationship Id="rId18" Type="http://schemas.openxmlformats.org/officeDocument/2006/relationships/hyperlink" Target="http://ls.st/lsp" TargetMode="External"/><Relationship Id="rId1" Type="http://schemas.openxmlformats.org/officeDocument/2006/relationships/slideLayout" Target="../slideLayouts/slideLayout5.xml"/><Relationship Id="rId2" Type="http://schemas.openxmlformats.org/officeDocument/2006/relationships/image" Target="../media/image9.png"/><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4.png"/><Relationship Id="rId8" Type="http://schemas.openxmlformats.org/officeDocument/2006/relationships/image" Target="../media/image15.png"/><Relationship Id="rId9" Type="http://schemas.microsoft.com/office/2007/relationships/hdphoto" Target="../media/hdphoto2.wdp"/><Relationship Id="rId10"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http://ls.st/lse-163"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microsoft.com/office/2007/relationships/hdphoto" Target="../media/hdphoto1.wdp"/><Relationship Id="rId1" Type="http://schemas.openxmlformats.org/officeDocument/2006/relationships/slideLayout" Target="../slideLayouts/slideLayout5.xml"/><Relationship Id="rId2" Type="http://schemas.openxmlformats.org/officeDocument/2006/relationships/image" Target="../media/image6.png"/></Relationships>
</file>

<file path=ppt/slides/_rels/slide4.xml.rels><?xml version="1.0" encoding="UTF-8" standalone="yes"?>
<Relationships xmlns="http://schemas.openxmlformats.org/package/2006/relationships"><Relationship Id="rId11" Type="http://schemas.openxmlformats.org/officeDocument/2006/relationships/image" Target="../media/image17.png"/><Relationship Id="rId12" Type="http://schemas.openxmlformats.org/officeDocument/2006/relationships/image" Target="../media/image18.png"/><Relationship Id="rId13" Type="http://schemas.openxmlformats.org/officeDocument/2006/relationships/image" Target="../media/image19.png"/><Relationship Id="rId14" Type="http://schemas.microsoft.com/office/2007/relationships/hdphoto" Target="../media/hdphoto3.wdp"/><Relationship Id="rId15" Type="http://schemas.openxmlformats.org/officeDocument/2006/relationships/image" Target="../media/image6.png"/><Relationship Id="rId16" Type="http://schemas.openxmlformats.org/officeDocument/2006/relationships/image" Target="../media/image7.png"/><Relationship Id="rId17" Type="http://schemas.openxmlformats.org/officeDocument/2006/relationships/image" Target="../media/image20.png"/><Relationship Id="rId1" Type="http://schemas.openxmlformats.org/officeDocument/2006/relationships/slideLayout" Target="../slideLayouts/slideLayout5.xml"/><Relationship Id="rId2" Type="http://schemas.openxmlformats.org/officeDocument/2006/relationships/image" Target="../media/image9.png"/><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4.png"/><Relationship Id="rId8" Type="http://schemas.openxmlformats.org/officeDocument/2006/relationships/image" Target="../media/image15.png"/><Relationship Id="rId9" Type="http://schemas.microsoft.com/office/2007/relationships/hdphoto" Target="../media/hdphoto2.wdp"/><Relationship Id="rId10" Type="http://schemas.openxmlformats.org/officeDocument/2006/relationships/image" Target="../media/image16.png"/></Relationships>
</file>

<file path=ppt/slides/_rels/slide5.xml.rels><?xml version="1.0" encoding="UTF-8" standalone="yes"?>
<Relationships xmlns="http://schemas.openxmlformats.org/package/2006/relationships"><Relationship Id="rId11" Type="http://schemas.openxmlformats.org/officeDocument/2006/relationships/image" Target="../media/image17.png"/><Relationship Id="rId12" Type="http://schemas.openxmlformats.org/officeDocument/2006/relationships/image" Target="../media/image18.png"/><Relationship Id="rId13" Type="http://schemas.openxmlformats.org/officeDocument/2006/relationships/image" Target="../media/image19.png"/><Relationship Id="rId14" Type="http://schemas.microsoft.com/office/2007/relationships/hdphoto" Target="../media/hdphoto3.wdp"/><Relationship Id="rId15" Type="http://schemas.openxmlformats.org/officeDocument/2006/relationships/image" Target="../media/image6.png"/><Relationship Id="rId16" Type="http://schemas.openxmlformats.org/officeDocument/2006/relationships/image" Target="../media/image7.png"/><Relationship Id="rId17"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4.png"/><Relationship Id="rId8" Type="http://schemas.openxmlformats.org/officeDocument/2006/relationships/image" Target="../media/image15.png"/><Relationship Id="rId9" Type="http://schemas.microsoft.com/office/2007/relationships/hdphoto" Target="../media/hdphoto2.wdp"/><Relationship Id="rId10" Type="http://schemas.openxmlformats.org/officeDocument/2006/relationships/image" Target="../media/image16.png"/></Relationships>
</file>

<file path=ppt/slides/_rels/slide6.xml.rels><?xml version="1.0" encoding="UTF-8" standalone="yes"?>
<Relationships xmlns="http://schemas.openxmlformats.org/package/2006/relationships"><Relationship Id="rId11" Type="http://schemas.openxmlformats.org/officeDocument/2006/relationships/image" Target="../media/image18.png"/><Relationship Id="rId12" Type="http://schemas.openxmlformats.org/officeDocument/2006/relationships/image" Target="../media/image19.png"/><Relationship Id="rId13" Type="http://schemas.microsoft.com/office/2007/relationships/hdphoto" Target="../media/hdphoto3.wdp"/><Relationship Id="rId14" Type="http://schemas.openxmlformats.org/officeDocument/2006/relationships/image" Target="../media/image6.png"/><Relationship Id="rId15" Type="http://schemas.openxmlformats.org/officeDocument/2006/relationships/image" Target="../media/image7.png"/><Relationship Id="rId16" Type="http://schemas.openxmlformats.org/officeDocument/2006/relationships/image" Target="../media/image9.png"/><Relationship Id="rId1" Type="http://schemas.openxmlformats.org/officeDocument/2006/relationships/slideLayout" Target="../slideLayouts/slideLayout5.xml"/><Relationship Id="rId2" Type="http://schemas.openxmlformats.org/officeDocument/2006/relationships/image" Target="../media/image10.png"/><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png"/><Relationship Id="rId8" Type="http://schemas.microsoft.com/office/2007/relationships/hdphoto" Target="../media/hdphoto2.wdp"/><Relationship Id="rId9" Type="http://schemas.openxmlformats.org/officeDocument/2006/relationships/image" Target="../media/image16.png"/><Relationship Id="rId10"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21.png"/><Relationship Id="rId1" Type="http://schemas.openxmlformats.org/officeDocument/2006/relationships/slideLayout" Target="../slideLayouts/slideLayout5.xml"/><Relationship Id="rId2" Type="http://schemas.openxmlformats.org/officeDocument/2006/relationships/image" Target="../media/image8.png"/></Relationships>
</file>

<file path=ppt/slides/_rels/slide8.xml.rels><?xml version="1.0" encoding="UTF-8" standalone="yes"?>
<Relationships xmlns="http://schemas.openxmlformats.org/package/2006/relationships"><Relationship Id="rId11" Type="http://schemas.openxmlformats.org/officeDocument/2006/relationships/image" Target="../media/image18.png"/><Relationship Id="rId12" Type="http://schemas.openxmlformats.org/officeDocument/2006/relationships/image" Target="../media/image19.png"/><Relationship Id="rId13" Type="http://schemas.microsoft.com/office/2007/relationships/hdphoto" Target="../media/hdphoto3.wdp"/><Relationship Id="rId14" Type="http://schemas.openxmlformats.org/officeDocument/2006/relationships/image" Target="../media/image6.png"/><Relationship Id="rId15" Type="http://schemas.openxmlformats.org/officeDocument/2006/relationships/image" Target="../media/image7.png"/><Relationship Id="rId16" Type="http://schemas.openxmlformats.org/officeDocument/2006/relationships/image" Target="../media/image9.png"/><Relationship Id="rId1" Type="http://schemas.openxmlformats.org/officeDocument/2006/relationships/slideLayout" Target="../slideLayouts/slideLayout5.xml"/><Relationship Id="rId2" Type="http://schemas.openxmlformats.org/officeDocument/2006/relationships/image" Target="../media/image10.png"/><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png"/><Relationship Id="rId8" Type="http://schemas.microsoft.com/office/2007/relationships/hdphoto" Target="../media/hdphoto2.wdp"/><Relationship Id="rId9" Type="http://schemas.openxmlformats.org/officeDocument/2006/relationships/image" Target="../media/image16.png"/><Relationship Id="rId10"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2.png"/><Relationship Id="rId3" Type="http://schemas.openxmlformats.org/officeDocument/2006/relationships/hyperlink" Target="http://ls.st/bg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04800"/>
            <a:ext cx="7772400" cy="3113162"/>
          </a:xfrm>
        </p:spPr>
        <p:txBody>
          <a:bodyPr>
            <a:noAutofit/>
          </a:bodyPr>
          <a:lstStyle/>
          <a:p>
            <a:r>
              <a:rPr lang="en-US" dirty="0" smtClean="0"/>
              <a:t>What to </a:t>
            </a:r>
            <a:r>
              <a:rPr lang="en-US" smtClean="0"/>
              <a:t>Expect of </a:t>
            </a:r>
            <a:r>
              <a:rPr lang="en-US" dirty="0" smtClean="0"/>
              <a:t>the LSST Archive:</a:t>
            </a:r>
            <a:r>
              <a:rPr lang="en-US" dirty="0" smtClean="0"/>
              <a:t/>
            </a:r>
            <a:br>
              <a:rPr lang="en-US" dirty="0" smtClean="0"/>
            </a:br>
            <a:r>
              <a:rPr lang="en-US" dirty="0" smtClean="0"/>
              <a:t>The LSST Science Platform</a:t>
            </a:r>
            <a:r>
              <a:rPr lang="en-US" i="1" dirty="0"/>
              <a:t/>
            </a:r>
            <a:br>
              <a:rPr lang="en-US" i="1" dirty="0"/>
            </a:br>
            <a:r>
              <a:rPr lang="en-US" i="1" dirty="0"/>
              <a:t/>
            </a:r>
            <a:br>
              <a:rPr lang="en-US" i="1" dirty="0"/>
            </a:br>
            <a:r>
              <a:rPr lang="en-US" sz="1200" b="0" dirty="0" smtClean="0">
                <a:solidFill>
                  <a:srgbClr val="2284A4"/>
                </a:solidFill>
              </a:rPr>
              <a:t/>
            </a:r>
            <a:br>
              <a:rPr lang="en-US" sz="1200" b="0" dirty="0" smtClean="0">
                <a:solidFill>
                  <a:srgbClr val="2284A4"/>
                </a:solidFill>
              </a:rPr>
            </a:br>
            <a:r>
              <a:rPr lang="en-US" sz="1200" b="0" dirty="0" smtClean="0">
                <a:solidFill>
                  <a:srgbClr val="2284A4"/>
                </a:solidFill>
              </a:rPr>
              <a:t/>
            </a:r>
            <a:br>
              <a:rPr lang="en-US" sz="1200" b="0" dirty="0" smtClean="0">
                <a:solidFill>
                  <a:srgbClr val="2284A4"/>
                </a:solidFill>
              </a:rPr>
            </a:br>
            <a:r>
              <a:rPr lang="en-US" sz="2000" i="1" dirty="0" smtClean="0">
                <a:solidFill>
                  <a:schemeClr val="accent6">
                    <a:lumMod val="50000"/>
                  </a:schemeClr>
                </a:solidFill>
              </a:rPr>
              <a:t>Mario Juric,</a:t>
            </a:r>
            <a:br>
              <a:rPr lang="en-US" sz="2000" i="1" dirty="0" smtClean="0">
                <a:solidFill>
                  <a:schemeClr val="accent6">
                    <a:lumMod val="50000"/>
                  </a:schemeClr>
                </a:solidFill>
              </a:rPr>
            </a:br>
            <a:r>
              <a:rPr lang="en-US" sz="1800" b="0" i="1" dirty="0" smtClean="0">
                <a:solidFill>
                  <a:schemeClr val="accent6">
                    <a:lumMod val="50000"/>
                  </a:schemeClr>
                </a:solidFill>
              </a:rPr>
              <a:t>University of Washington</a:t>
            </a:r>
            <a:r>
              <a:rPr lang="en-US" sz="1800" b="0" dirty="0"/>
              <a:t/>
            </a:r>
            <a:br>
              <a:rPr lang="en-US" sz="1800" b="0" dirty="0"/>
            </a:br>
            <a:r>
              <a:rPr lang="en-US" sz="1800" b="0" i="1" dirty="0">
                <a:solidFill>
                  <a:schemeClr val="accent6">
                    <a:lumMod val="50000"/>
                  </a:schemeClr>
                </a:solidFill>
              </a:rPr>
              <a:t>LSST Data Management </a:t>
            </a:r>
            <a:r>
              <a:rPr lang="en-US" sz="1800" b="0" i="1" dirty="0" smtClean="0">
                <a:solidFill>
                  <a:schemeClr val="accent6">
                    <a:lumMod val="50000"/>
                  </a:schemeClr>
                </a:solidFill>
              </a:rPr>
              <a:t>Subsystem Scientist</a:t>
            </a:r>
            <a:r>
              <a:rPr lang="en-US" sz="2000" b="0" i="1" dirty="0">
                <a:solidFill>
                  <a:schemeClr val="accent6">
                    <a:lumMod val="50000"/>
                  </a:schemeClr>
                </a:solidFill>
              </a:rPr>
              <a:t/>
            </a:r>
            <a:br>
              <a:rPr lang="en-US" sz="2000" b="0" i="1" dirty="0">
                <a:solidFill>
                  <a:schemeClr val="accent6">
                    <a:lumMod val="50000"/>
                  </a:schemeClr>
                </a:solidFill>
              </a:rPr>
            </a:br>
            <a:r>
              <a:rPr lang="en-US" sz="1800" b="0" dirty="0" smtClean="0"/>
              <a:t/>
            </a:r>
            <a:br>
              <a:rPr lang="en-US" sz="1800" b="0" dirty="0" smtClean="0"/>
            </a:br>
            <a:r>
              <a:rPr lang="en-US" sz="1800" b="0" dirty="0" smtClean="0"/>
              <a:t/>
            </a:r>
            <a:br>
              <a:rPr lang="en-US" sz="1800" b="0" dirty="0" smtClean="0"/>
            </a:br>
            <a:r>
              <a:rPr lang="en-US" sz="1800" b="0" dirty="0" smtClean="0"/>
              <a:t>for the LSST Data Management Team.</a:t>
            </a:r>
            <a:r>
              <a:rPr lang="en-US" sz="1800" b="0" dirty="0"/>
              <a:t/>
            </a:r>
            <a:br>
              <a:rPr lang="en-US" sz="1800" b="0" dirty="0"/>
            </a:br>
            <a:endParaRPr lang="en-US" sz="1800" b="0" i="1" dirty="0">
              <a:solidFill>
                <a:schemeClr val="accent2"/>
              </a:solidFill>
            </a:endParaRPr>
          </a:p>
        </p:txBody>
      </p:sp>
      <p:sp>
        <p:nvSpPr>
          <p:cNvPr id="3" name="TextBox 2"/>
          <p:cNvSpPr txBox="1"/>
          <p:nvPr/>
        </p:nvSpPr>
        <p:spPr>
          <a:xfrm>
            <a:off x="1600200" y="6096000"/>
            <a:ext cx="3200400" cy="261610"/>
          </a:xfrm>
          <a:prstGeom prst="rect">
            <a:avLst/>
          </a:prstGeom>
          <a:noFill/>
        </p:spPr>
        <p:txBody>
          <a:bodyPr wrap="square" rtlCol="0">
            <a:spAutoFit/>
          </a:bodyPr>
          <a:lstStyle/>
          <a:p>
            <a:r>
              <a:rPr lang="en-US" sz="1100" b="1" cap="all" dirty="0" smtClean="0">
                <a:solidFill>
                  <a:prstClr val="black">
                    <a:lumMod val="65000"/>
                    <a:lumOff val="35000"/>
                  </a:prstClr>
                </a:solidFill>
                <a:latin typeface="Arial Narrow"/>
                <a:cs typeface="Arial Narrow"/>
              </a:rPr>
              <a:t>LSST Science Collaboration Chairs’ Mtg.</a:t>
            </a:r>
            <a:endParaRPr lang="en-US" sz="1100" b="1" cap="all" dirty="0">
              <a:solidFill>
                <a:prstClr val="black">
                  <a:lumMod val="65000"/>
                  <a:lumOff val="35000"/>
                </a:prstClr>
              </a:solidFill>
              <a:latin typeface="Arial Narrow"/>
              <a:cs typeface="Arial Narrow"/>
            </a:endParaRPr>
          </a:p>
        </p:txBody>
      </p:sp>
      <p:sp>
        <p:nvSpPr>
          <p:cNvPr id="4" name="TextBox 3"/>
          <p:cNvSpPr txBox="1"/>
          <p:nvPr/>
        </p:nvSpPr>
        <p:spPr>
          <a:xfrm>
            <a:off x="1600200" y="6276201"/>
            <a:ext cx="2971800" cy="261610"/>
          </a:xfrm>
          <a:prstGeom prst="rect">
            <a:avLst/>
          </a:prstGeom>
          <a:noFill/>
        </p:spPr>
        <p:txBody>
          <a:bodyPr wrap="square" rtlCol="0">
            <a:spAutoFit/>
          </a:bodyPr>
          <a:lstStyle/>
          <a:p>
            <a:r>
              <a:rPr lang="en-US" sz="1100" i="1" dirty="0" smtClean="0">
                <a:solidFill>
                  <a:prstClr val="black">
                    <a:lumMod val="65000"/>
                    <a:lumOff val="35000"/>
                  </a:prstClr>
                </a:solidFill>
                <a:latin typeface="Arial Narrow"/>
                <a:cs typeface="Arial Narrow"/>
              </a:rPr>
              <a:t>July 18</a:t>
            </a:r>
            <a:r>
              <a:rPr lang="en-US" sz="1100" i="1" baseline="30000" dirty="0" smtClean="0">
                <a:solidFill>
                  <a:prstClr val="black">
                    <a:lumMod val="65000"/>
                    <a:lumOff val="35000"/>
                  </a:prstClr>
                </a:solidFill>
                <a:latin typeface="Arial Narrow"/>
                <a:cs typeface="Arial Narrow"/>
              </a:rPr>
              <a:t>th</a:t>
            </a:r>
            <a:r>
              <a:rPr lang="en-US" sz="1100" i="1" dirty="0" smtClean="0">
                <a:solidFill>
                  <a:prstClr val="black">
                    <a:lumMod val="65000"/>
                    <a:lumOff val="35000"/>
                  </a:prstClr>
                </a:solidFill>
                <a:latin typeface="Arial Narrow"/>
                <a:cs typeface="Arial Narrow"/>
              </a:rPr>
              <a:t>, 2017</a:t>
            </a:r>
            <a:endParaRPr lang="en-US" sz="1100" i="1" dirty="0">
              <a:solidFill>
                <a:prstClr val="black">
                  <a:lumMod val="65000"/>
                  <a:lumOff val="35000"/>
                </a:prstClr>
              </a:solidFill>
              <a:latin typeface="Arial Narrow"/>
              <a:cs typeface="Arial Narrow"/>
            </a:endParaRPr>
          </a:p>
        </p:txBody>
      </p:sp>
    </p:spTree>
    <p:extLst>
      <p:ext uri="{BB962C8B-B14F-4D97-AF65-F5344CB8AC3E}">
        <p14:creationId xmlns:p14="http://schemas.microsoft.com/office/powerpoint/2010/main" val="8848166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6858000" cy="557213"/>
          </a:xfrm>
        </p:spPr>
        <p:txBody>
          <a:bodyPr/>
          <a:lstStyle/>
          <a:p>
            <a:r>
              <a:rPr lang="en-US" dirty="0" smtClean="0"/>
              <a:t>Web APIs: Integrating With Existing Tools</a:t>
            </a:r>
            <a:endParaRPr lang="en-US" dirty="0"/>
          </a:p>
        </p:txBody>
      </p:sp>
      <p:sp>
        <p:nvSpPr>
          <p:cNvPr id="30" name="TextBox 29"/>
          <p:cNvSpPr txBox="1"/>
          <p:nvPr/>
        </p:nvSpPr>
        <p:spPr>
          <a:xfrm>
            <a:off x="153045" y="3744862"/>
            <a:ext cx="8763000" cy="1815882"/>
          </a:xfrm>
          <a:prstGeom prst="rect">
            <a:avLst/>
          </a:prstGeom>
          <a:noFill/>
        </p:spPr>
        <p:txBody>
          <a:bodyPr wrap="square" rtlCol="0">
            <a:spAutoFit/>
          </a:bodyPr>
          <a:lstStyle/>
          <a:p>
            <a:r>
              <a:rPr lang="en-US" sz="1600" dirty="0"/>
              <a:t>Backend Platform services – such as access to databases, images, and other files – will be exposed through machine-accessible web </a:t>
            </a:r>
            <a:r>
              <a:rPr lang="en-US" sz="1600" dirty="0" smtClean="0"/>
              <a:t>APIs.</a:t>
            </a:r>
          </a:p>
          <a:p>
            <a:endParaRPr lang="en-US" sz="1600" dirty="0"/>
          </a:p>
          <a:p>
            <a:r>
              <a:rPr lang="en-US" sz="1600" dirty="0" smtClean="0"/>
              <a:t>We have a preference for industry standard and/or VO APIs (e.g., WebDAV, TAP, SIA, etc.) </a:t>
            </a:r>
            <a:r>
              <a:rPr lang="mr-IN" sz="1600" dirty="0" smtClean="0"/>
              <a:t>–</a:t>
            </a:r>
            <a:r>
              <a:rPr lang="en-US" sz="1600" dirty="0" smtClean="0"/>
              <a:t> the goal is to support what’s broadly accepted within the community. This </a:t>
            </a:r>
            <a:r>
              <a:rPr lang="en-US" sz="1600" dirty="0"/>
              <a:t>will allow the discoverability of LSST data products from within the Virtual </a:t>
            </a:r>
            <a:r>
              <a:rPr lang="en-US" sz="1600" dirty="0" smtClean="0"/>
              <a:t>Observatory</a:t>
            </a:r>
            <a:r>
              <a:rPr lang="en-US" sz="1600" dirty="0"/>
              <a:t>, federation of the LSST data set to other archives, and </a:t>
            </a:r>
            <a:r>
              <a:rPr lang="en-US" sz="1600" dirty="0" smtClean="0"/>
              <a:t>the </a:t>
            </a:r>
            <a:r>
              <a:rPr lang="en-US" sz="1600" dirty="0"/>
              <a:t>use of widely utilized tools </a:t>
            </a:r>
            <a:r>
              <a:rPr lang="en-US" sz="1600" dirty="0" smtClean="0"/>
              <a:t>(</a:t>
            </a:r>
            <a:r>
              <a:rPr lang="en-US" sz="1600" dirty="0" err="1" smtClean="0"/>
              <a:t>eg</a:t>
            </a:r>
            <a:r>
              <a:rPr lang="en-US" sz="1600" dirty="0" smtClean="0"/>
              <a:t>., TOPCAT or others).</a:t>
            </a:r>
            <a:endParaRPr lang="en-US" sz="1600" dirty="0"/>
          </a:p>
        </p:txBody>
      </p:sp>
      <p:grpSp>
        <p:nvGrpSpPr>
          <p:cNvPr id="15" name="Group 14"/>
          <p:cNvGrpSpPr/>
          <p:nvPr/>
        </p:nvGrpSpPr>
        <p:grpSpPr>
          <a:xfrm>
            <a:off x="228600" y="1038454"/>
            <a:ext cx="8611890" cy="2442704"/>
            <a:chOff x="-283173" y="2327177"/>
            <a:chExt cx="13400259" cy="3593842"/>
          </a:xfrm>
        </p:grpSpPr>
        <p:sp>
          <p:nvSpPr>
            <p:cNvPr id="16" name="Parallelogram 15"/>
            <p:cNvSpPr/>
            <p:nvPr/>
          </p:nvSpPr>
          <p:spPr>
            <a:xfrm flipH="1">
              <a:off x="-283173" y="2362200"/>
              <a:ext cx="13400259" cy="3558819"/>
            </a:xfrm>
            <a:prstGeom prst="parallelogram">
              <a:avLst>
                <a:gd name="adj" fmla="val 0"/>
              </a:avLst>
            </a:prstGeom>
            <a:solidFill>
              <a:schemeClr val="accent1"/>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prstClr val="white"/>
                </a:solidFill>
                <a:latin typeface="Calibri"/>
              </a:endParaRPr>
            </a:p>
          </p:txBody>
        </p:sp>
        <p:grpSp>
          <p:nvGrpSpPr>
            <p:cNvPr id="17" name="Group 16"/>
            <p:cNvGrpSpPr/>
            <p:nvPr/>
          </p:nvGrpSpPr>
          <p:grpSpPr>
            <a:xfrm>
              <a:off x="4226487" y="2759099"/>
              <a:ext cx="4349383" cy="1234636"/>
              <a:chOff x="8444654" y="1787292"/>
              <a:chExt cx="4349383" cy="1234636"/>
            </a:xfrm>
          </p:grpSpPr>
          <p:sp>
            <p:nvSpPr>
              <p:cNvPr id="69" name="Parallelogram 68"/>
              <p:cNvSpPr/>
              <p:nvPr/>
            </p:nvSpPr>
            <p:spPr>
              <a:xfrm flipH="1">
                <a:off x="8444654" y="1787292"/>
                <a:ext cx="4349383" cy="1234636"/>
              </a:xfrm>
              <a:prstGeom prst="parallelogram">
                <a:avLst>
                  <a:gd name="adj" fmla="val 0"/>
                </a:avLst>
              </a:prstGeom>
              <a:solidFill>
                <a:schemeClr val="tx2">
                  <a:lumMod val="75000"/>
                </a:schemeClr>
              </a:solidFill>
              <a:effectLst>
                <a:outerShdw blurRad="40000" dist="23000" dir="5400000" rotWithShape="0">
                  <a:srgbClr val="000000">
                    <a:alpha val="35000"/>
                  </a:srgbClr>
                </a:outerShdw>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prstClr val="white"/>
                  </a:solidFill>
                  <a:latin typeface="Calibri"/>
                </a:endParaRPr>
              </a:p>
            </p:txBody>
          </p:sp>
          <p:pic>
            <p:nvPicPr>
              <p:cNvPr id="70" name="Picture 69"/>
              <p:cNvPicPr>
                <a:picLocks noChangeAspect="1"/>
              </p:cNvPicPr>
              <p:nvPr/>
            </p:nvPicPr>
            <p:blipFill>
              <a:blip r:embed="rId2">
                <a:duotone>
                  <a:schemeClr val="bg2">
                    <a:shade val="45000"/>
                    <a:satMod val="135000"/>
                  </a:schemeClr>
                  <a:prstClr val="white"/>
                </a:duotone>
              </a:blip>
              <a:stretch>
                <a:fillRect/>
              </a:stretch>
            </p:blipFill>
            <p:spPr>
              <a:xfrm>
                <a:off x="11465475" y="1955128"/>
                <a:ext cx="838200" cy="838200"/>
              </a:xfrm>
              <a:prstGeom prst="rect">
                <a:avLst/>
              </a:prstGeom>
            </p:spPr>
          </p:pic>
          <p:sp>
            <p:nvSpPr>
              <p:cNvPr id="71" name="TextBox 70"/>
              <p:cNvSpPr txBox="1"/>
              <p:nvPr/>
            </p:nvSpPr>
            <p:spPr>
              <a:xfrm>
                <a:off x="9152067" y="2287272"/>
                <a:ext cx="1968503" cy="362254"/>
              </a:xfrm>
              <a:prstGeom prst="rect">
                <a:avLst/>
              </a:prstGeom>
              <a:noFill/>
            </p:spPr>
            <p:txBody>
              <a:bodyPr wrap="none" rtlCol="0">
                <a:spAutoFit/>
              </a:bodyPr>
              <a:lstStyle/>
              <a:p>
                <a:r>
                  <a:rPr lang="en-US" sz="1000" i="1" dirty="0" err="1" smtClean="0">
                    <a:solidFill>
                      <a:srgbClr val="FFFFFF"/>
                    </a:solidFill>
                    <a:latin typeface="BlairMdITC TT-Medium"/>
                    <a:cs typeface="BlairMdITC TT-Medium"/>
                  </a:rPr>
                  <a:t>JupyterLab</a:t>
                </a:r>
                <a:endParaRPr lang="en-US" sz="1000" i="1" dirty="0">
                  <a:solidFill>
                    <a:srgbClr val="FFFFFF"/>
                  </a:solidFill>
                  <a:latin typeface="BlairMdITC TT-Medium"/>
                  <a:cs typeface="BlairMdITC TT-Medium"/>
                </a:endParaRPr>
              </a:p>
            </p:txBody>
          </p:sp>
        </p:grpSp>
        <p:grpSp>
          <p:nvGrpSpPr>
            <p:cNvPr id="18" name="Group 17"/>
            <p:cNvGrpSpPr/>
            <p:nvPr/>
          </p:nvGrpSpPr>
          <p:grpSpPr>
            <a:xfrm>
              <a:off x="4121974" y="4137422"/>
              <a:ext cx="2363041" cy="1600200"/>
              <a:chOff x="4522887" y="3028110"/>
              <a:chExt cx="2363041" cy="1600200"/>
            </a:xfrm>
          </p:grpSpPr>
          <p:sp>
            <p:nvSpPr>
              <p:cNvPr id="66" name="Parallelogram 65"/>
              <p:cNvSpPr/>
              <p:nvPr/>
            </p:nvSpPr>
            <p:spPr>
              <a:xfrm flipH="1">
                <a:off x="4613870" y="3028110"/>
                <a:ext cx="2145385" cy="1600200"/>
              </a:xfrm>
              <a:prstGeom prst="parallelogram">
                <a:avLst>
                  <a:gd name="adj" fmla="val 0"/>
                </a:avLst>
              </a:prstGeom>
              <a:solidFill>
                <a:schemeClr val="tx2">
                  <a:lumMod val="50000"/>
                </a:schemeClr>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prstClr val="white"/>
                  </a:solidFill>
                  <a:latin typeface="Calibri"/>
                </a:endParaRPr>
              </a:p>
            </p:txBody>
          </p:sp>
          <p:sp>
            <p:nvSpPr>
              <p:cNvPr id="67" name="TextBox 66"/>
              <p:cNvSpPr txBox="1"/>
              <p:nvPr/>
            </p:nvSpPr>
            <p:spPr>
              <a:xfrm>
                <a:off x="4522887" y="4247310"/>
                <a:ext cx="2363041" cy="370933"/>
              </a:xfrm>
              <a:prstGeom prst="rect">
                <a:avLst/>
              </a:prstGeom>
              <a:noFill/>
            </p:spPr>
            <p:txBody>
              <a:bodyPr wrap="none" rtlCol="0">
                <a:spAutoFit/>
              </a:bodyPr>
              <a:lstStyle/>
              <a:p>
                <a:pPr algn="ctr"/>
                <a:r>
                  <a:rPr lang="en-US" sz="800" i="1" dirty="0" smtClean="0">
                    <a:solidFill>
                      <a:srgbClr val="FFFFFF"/>
                    </a:solidFill>
                    <a:latin typeface="BlairMdITC TT-Medium"/>
                    <a:cs typeface="BlairMdITC TT-Medium"/>
                  </a:rPr>
                  <a:t>User Databases</a:t>
                </a:r>
                <a:endParaRPr lang="en-US" sz="800" i="1" dirty="0">
                  <a:solidFill>
                    <a:srgbClr val="FFFFFF"/>
                  </a:solidFill>
                  <a:latin typeface="BlairMdITC TT-Medium"/>
                  <a:cs typeface="BlairMdITC TT-Medium"/>
                </a:endParaRPr>
              </a:p>
            </p:txBody>
          </p:sp>
          <p:pic>
            <p:nvPicPr>
              <p:cNvPr id="68" name="Picture 67"/>
              <p:cNvPicPr>
                <a:picLocks noChangeAspect="1"/>
              </p:cNvPicPr>
              <p:nvPr/>
            </p:nvPicPr>
            <p:blipFill>
              <a:blip r:embed="rId3">
                <a:duotone>
                  <a:schemeClr val="accent1">
                    <a:shade val="45000"/>
                    <a:satMod val="135000"/>
                  </a:schemeClr>
                  <a:prstClr val="white"/>
                </a:duotone>
              </a:blip>
              <a:stretch>
                <a:fillRect/>
              </a:stretch>
            </p:blipFill>
            <p:spPr>
              <a:xfrm>
                <a:off x="5331428" y="3353230"/>
                <a:ext cx="685800" cy="685800"/>
              </a:xfrm>
              <a:prstGeom prst="rect">
                <a:avLst/>
              </a:prstGeom>
            </p:spPr>
          </p:pic>
        </p:grpSp>
        <p:sp>
          <p:nvSpPr>
            <p:cNvPr id="19" name="TextBox 18"/>
            <p:cNvSpPr txBox="1"/>
            <p:nvPr/>
          </p:nvSpPr>
          <p:spPr>
            <a:xfrm>
              <a:off x="4066489" y="2327177"/>
              <a:ext cx="4758646" cy="476913"/>
            </a:xfrm>
            <a:prstGeom prst="rect">
              <a:avLst/>
            </a:prstGeom>
            <a:noFill/>
          </p:spPr>
          <p:txBody>
            <a:bodyPr wrap="none" rtlCol="0">
              <a:spAutoFit/>
            </a:bodyPr>
            <a:lstStyle/>
            <a:p>
              <a:pPr algn="ctr"/>
              <a:r>
                <a:rPr lang="en-US" sz="1200" i="1" dirty="0" smtClean="0">
                  <a:solidFill>
                    <a:schemeClr val="bg1"/>
                  </a:solidFill>
                  <a:latin typeface="BlairMdITC TT-Medium"/>
                  <a:cs typeface="BlairMdITC TT-Medium"/>
                </a:rPr>
                <a:t>LSST Science Platform</a:t>
              </a:r>
              <a:endParaRPr lang="en-US" sz="1200" i="1" dirty="0">
                <a:solidFill>
                  <a:schemeClr val="bg1"/>
                </a:solidFill>
                <a:latin typeface="BlairMdITC TT-Medium"/>
                <a:cs typeface="BlairMdITC TT-Medium"/>
              </a:endParaRPr>
            </a:p>
          </p:txBody>
        </p:sp>
        <p:grpSp>
          <p:nvGrpSpPr>
            <p:cNvPr id="20" name="Group 19"/>
            <p:cNvGrpSpPr/>
            <p:nvPr/>
          </p:nvGrpSpPr>
          <p:grpSpPr>
            <a:xfrm>
              <a:off x="10750202" y="4137422"/>
              <a:ext cx="2360281" cy="1600200"/>
              <a:chOff x="6743840" y="3028110"/>
              <a:chExt cx="2360281" cy="1600200"/>
            </a:xfrm>
          </p:grpSpPr>
          <p:sp>
            <p:nvSpPr>
              <p:cNvPr id="59" name="Parallelogram 58"/>
              <p:cNvSpPr/>
              <p:nvPr/>
            </p:nvSpPr>
            <p:spPr>
              <a:xfrm flipH="1">
                <a:off x="6815703" y="3028110"/>
                <a:ext cx="2145385" cy="1600200"/>
              </a:xfrm>
              <a:prstGeom prst="parallelogram">
                <a:avLst>
                  <a:gd name="adj" fmla="val 0"/>
                </a:avLst>
              </a:prstGeom>
              <a:solidFill>
                <a:srgbClr val="10253F"/>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prstClr val="white"/>
                  </a:solidFill>
                  <a:latin typeface="Calibri"/>
                </a:endParaRPr>
              </a:p>
            </p:txBody>
          </p:sp>
          <p:sp>
            <p:nvSpPr>
              <p:cNvPr id="60" name="TextBox 59"/>
              <p:cNvSpPr txBox="1"/>
              <p:nvPr/>
            </p:nvSpPr>
            <p:spPr>
              <a:xfrm>
                <a:off x="6743840" y="4247310"/>
                <a:ext cx="2360281" cy="370933"/>
              </a:xfrm>
              <a:prstGeom prst="rect">
                <a:avLst/>
              </a:prstGeom>
              <a:noFill/>
            </p:spPr>
            <p:txBody>
              <a:bodyPr wrap="none" rtlCol="0">
                <a:spAutoFit/>
              </a:bodyPr>
              <a:lstStyle/>
              <a:p>
                <a:pPr algn="ctr"/>
                <a:r>
                  <a:rPr lang="en-US" sz="800" i="1" dirty="0" smtClean="0">
                    <a:solidFill>
                      <a:srgbClr val="FFFFFF"/>
                    </a:solidFill>
                    <a:latin typeface="BlairMdITC TT-Medium"/>
                    <a:cs typeface="BlairMdITC TT-Medium"/>
                  </a:rPr>
                  <a:t>Software Tools</a:t>
                </a:r>
                <a:endParaRPr lang="en-US" sz="800" i="1" dirty="0">
                  <a:solidFill>
                    <a:srgbClr val="FFFFFF"/>
                  </a:solidFill>
                  <a:latin typeface="BlairMdITC TT-Medium"/>
                  <a:cs typeface="BlairMdITC TT-Medium"/>
                </a:endParaRPr>
              </a:p>
            </p:txBody>
          </p:sp>
          <p:pic>
            <p:nvPicPr>
              <p:cNvPr id="61" name="Picture 60"/>
              <p:cNvPicPr>
                <a:picLocks noChangeAspect="1"/>
              </p:cNvPicPr>
              <p:nvPr/>
            </p:nvPicPr>
            <p:blipFill>
              <a:blip r:embed="rId4">
                <a:duotone>
                  <a:schemeClr val="accent1">
                    <a:shade val="45000"/>
                    <a:satMod val="135000"/>
                  </a:schemeClr>
                  <a:prstClr val="white"/>
                </a:duotone>
              </a:blip>
              <a:stretch>
                <a:fillRect/>
              </a:stretch>
            </p:blipFill>
            <p:spPr>
              <a:xfrm>
                <a:off x="7335662" y="3749284"/>
                <a:ext cx="365097" cy="365097"/>
              </a:xfrm>
              <a:prstGeom prst="rect">
                <a:avLst/>
              </a:prstGeom>
            </p:spPr>
          </p:pic>
          <p:pic>
            <p:nvPicPr>
              <p:cNvPr id="62" name="Picture 61"/>
              <p:cNvPicPr>
                <a:picLocks noChangeAspect="1"/>
              </p:cNvPicPr>
              <p:nvPr/>
            </p:nvPicPr>
            <p:blipFill>
              <a:blip r:embed="rId5">
                <a:duotone>
                  <a:schemeClr val="accent1">
                    <a:shade val="45000"/>
                    <a:satMod val="135000"/>
                  </a:schemeClr>
                  <a:prstClr val="white"/>
                </a:duotone>
              </a:blip>
              <a:stretch>
                <a:fillRect/>
              </a:stretch>
            </p:blipFill>
            <p:spPr>
              <a:xfrm>
                <a:off x="7871573" y="3919766"/>
                <a:ext cx="549303" cy="205989"/>
              </a:xfrm>
              <a:prstGeom prst="rect">
                <a:avLst/>
              </a:prstGeom>
            </p:spPr>
          </p:pic>
          <p:pic>
            <p:nvPicPr>
              <p:cNvPr id="63" name="Picture 62"/>
              <p:cNvPicPr>
                <a:picLocks noChangeAspect="1"/>
              </p:cNvPicPr>
              <p:nvPr/>
            </p:nvPicPr>
            <p:blipFill>
              <a:blip r:embed="rId6">
                <a:duotone>
                  <a:schemeClr val="accent1">
                    <a:shade val="45000"/>
                    <a:satMod val="135000"/>
                  </a:schemeClr>
                  <a:prstClr val="white"/>
                </a:duotone>
              </a:blip>
              <a:stretch>
                <a:fillRect/>
              </a:stretch>
            </p:blipFill>
            <p:spPr>
              <a:xfrm>
                <a:off x="7977807" y="3266754"/>
                <a:ext cx="479174" cy="448028"/>
              </a:xfrm>
              <a:prstGeom prst="rect">
                <a:avLst/>
              </a:prstGeom>
            </p:spPr>
          </p:pic>
          <p:pic>
            <p:nvPicPr>
              <p:cNvPr id="64" name="Picture 63"/>
              <p:cNvPicPr>
                <a:picLocks noChangeAspect="1"/>
              </p:cNvPicPr>
              <p:nvPr/>
            </p:nvPicPr>
            <p:blipFill rotWithShape="1">
              <a:blip r:embed="rId7">
                <a:duotone>
                  <a:schemeClr val="accent1">
                    <a:shade val="45000"/>
                    <a:satMod val="135000"/>
                  </a:schemeClr>
                  <a:prstClr val="white"/>
                </a:duotone>
                <a:extLst>
                  <a:ext uri="{BEBA8EAE-BF5A-486C-A8C5-ECC9F3942E4B}">
                    <a14:imgProps xmlns:a14="http://schemas.microsoft.com/office/drawing/2010/main">
                      <a14:imgLayer r:embed="rId8">
                        <a14:imgEffect>
                          <a14:saturation sat="0"/>
                        </a14:imgEffect>
                      </a14:imgLayer>
                    </a14:imgProps>
                  </a:ext>
                </a:extLst>
              </a:blip>
              <a:srcRect l="6713" t="10108" r="3828" b="29474"/>
              <a:stretch/>
            </p:blipFill>
            <p:spPr>
              <a:xfrm>
                <a:off x="7276706" y="3353230"/>
                <a:ext cx="671303" cy="170012"/>
              </a:xfrm>
              <a:prstGeom prst="rect">
                <a:avLst/>
              </a:prstGeom>
            </p:spPr>
          </p:pic>
          <p:pic>
            <p:nvPicPr>
              <p:cNvPr id="65" name="Picture 64"/>
              <p:cNvPicPr>
                <a:picLocks noChangeAspect="1"/>
              </p:cNvPicPr>
              <p:nvPr/>
            </p:nvPicPr>
            <p:blipFill rotWithShape="1">
              <a:blip r:embed="rId9">
                <a:duotone>
                  <a:schemeClr val="accent1">
                    <a:shade val="45000"/>
                    <a:satMod val="135000"/>
                  </a:schemeClr>
                  <a:prstClr val="white"/>
                </a:duotone>
              </a:blip>
              <a:srcRect l="32153" r="33069" b="33786"/>
              <a:stretch/>
            </p:blipFill>
            <p:spPr>
              <a:xfrm>
                <a:off x="7676115" y="3560266"/>
                <a:ext cx="351086" cy="334218"/>
              </a:xfrm>
              <a:prstGeom prst="rect">
                <a:avLst/>
              </a:prstGeom>
            </p:spPr>
          </p:pic>
        </p:grpSp>
        <p:grpSp>
          <p:nvGrpSpPr>
            <p:cNvPr id="21" name="Group 20"/>
            <p:cNvGrpSpPr/>
            <p:nvPr/>
          </p:nvGrpSpPr>
          <p:grpSpPr>
            <a:xfrm>
              <a:off x="8516073" y="4137422"/>
              <a:ext cx="2371319" cy="1600200"/>
              <a:chOff x="4509711" y="3028110"/>
              <a:chExt cx="2371319" cy="1600200"/>
            </a:xfrm>
          </p:grpSpPr>
          <p:grpSp>
            <p:nvGrpSpPr>
              <p:cNvPr id="54" name="Group 53"/>
              <p:cNvGrpSpPr/>
              <p:nvPr/>
            </p:nvGrpSpPr>
            <p:grpSpPr>
              <a:xfrm>
                <a:off x="4509711" y="3028110"/>
                <a:ext cx="2371319" cy="1600200"/>
                <a:chOff x="105807" y="3028110"/>
                <a:chExt cx="2371319" cy="1600200"/>
              </a:xfrm>
            </p:grpSpPr>
            <p:sp>
              <p:nvSpPr>
                <p:cNvPr id="56" name="Parallelogram 55"/>
                <p:cNvSpPr/>
                <p:nvPr/>
              </p:nvSpPr>
              <p:spPr>
                <a:xfrm flipH="1">
                  <a:off x="206596" y="3028110"/>
                  <a:ext cx="2145385" cy="1600200"/>
                </a:xfrm>
                <a:prstGeom prst="parallelogram">
                  <a:avLst>
                    <a:gd name="adj" fmla="val 0"/>
                  </a:avLst>
                </a:prstGeom>
                <a:solidFill>
                  <a:srgbClr val="10253F"/>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prstClr val="white"/>
                    </a:solidFill>
                    <a:latin typeface="Calibri"/>
                  </a:endParaRPr>
                </a:p>
              </p:txBody>
            </p:sp>
            <p:pic>
              <p:nvPicPr>
                <p:cNvPr id="57" name="Picture 56"/>
                <p:cNvPicPr>
                  <a:picLocks noChangeAspect="1"/>
                </p:cNvPicPr>
                <p:nvPr/>
              </p:nvPicPr>
              <p:blipFill>
                <a:blip r:embed="rId10">
                  <a:alphaModFix amt="80000"/>
                  <a:duotone>
                    <a:schemeClr val="accent1">
                      <a:shade val="45000"/>
                      <a:satMod val="135000"/>
                    </a:schemeClr>
                    <a:prstClr val="white"/>
                  </a:duotone>
                </a:blip>
                <a:stretch>
                  <a:fillRect/>
                </a:stretch>
              </p:blipFill>
              <p:spPr>
                <a:xfrm flipH="1">
                  <a:off x="1226941" y="3377433"/>
                  <a:ext cx="359340" cy="685800"/>
                </a:xfrm>
                <a:prstGeom prst="rect">
                  <a:avLst/>
                </a:prstGeom>
                <a:noFill/>
              </p:spPr>
            </p:pic>
            <p:sp>
              <p:nvSpPr>
                <p:cNvPr id="58" name="TextBox 57"/>
                <p:cNvSpPr txBox="1"/>
                <p:nvPr/>
              </p:nvSpPr>
              <p:spPr>
                <a:xfrm>
                  <a:off x="105807" y="4247310"/>
                  <a:ext cx="2371319" cy="370933"/>
                </a:xfrm>
                <a:prstGeom prst="rect">
                  <a:avLst/>
                </a:prstGeom>
                <a:noFill/>
              </p:spPr>
              <p:txBody>
                <a:bodyPr wrap="none" rtlCol="0">
                  <a:spAutoFit/>
                </a:bodyPr>
                <a:lstStyle/>
                <a:p>
                  <a:pPr algn="ctr"/>
                  <a:r>
                    <a:rPr lang="en-US" sz="800" i="1" dirty="0" smtClean="0">
                      <a:solidFill>
                        <a:srgbClr val="FFFFFF"/>
                      </a:solidFill>
                      <a:latin typeface="BlairMdITC TT-Medium"/>
                      <a:cs typeface="BlairMdITC TT-Medium"/>
                    </a:rPr>
                    <a:t>User Computing</a:t>
                  </a:r>
                  <a:endParaRPr lang="en-US" sz="800" i="1" dirty="0">
                    <a:solidFill>
                      <a:srgbClr val="FFFFFF"/>
                    </a:solidFill>
                    <a:latin typeface="BlairMdITC TT-Medium"/>
                    <a:cs typeface="BlairMdITC TT-Medium"/>
                  </a:endParaRPr>
                </a:p>
              </p:txBody>
            </p:sp>
          </p:grpSp>
          <p:pic>
            <p:nvPicPr>
              <p:cNvPr id="55" name="Picture 54"/>
              <p:cNvPicPr>
                <a:picLocks noChangeAspect="1"/>
              </p:cNvPicPr>
              <p:nvPr/>
            </p:nvPicPr>
            <p:blipFill>
              <a:blip r:embed="rId10">
                <a:alphaModFix amt="80000"/>
                <a:duotone>
                  <a:schemeClr val="accent1">
                    <a:shade val="45000"/>
                    <a:satMod val="135000"/>
                  </a:schemeClr>
                  <a:prstClr val="white"/>
                </a:duotone>
              </a:blip>
              <a:stretch>
                <a:fillRect/>
              </a:stretch>
            </p:blipFill>
            <p:spPr>
              <a:xfrm flipH="1">
                <a:off x="5321505" y="3376381"/>
                <a:ext cx="359340" cy="685800"/>
              </a:xfrm>
              <a:prstGeom prst="rect">
                <a:avLst/>
              </a:prstGeom>
              <a:noFill/>
            </p:spPr>
          </p:pic>
        </p:grpSp>
        <p:grpSp>
          <p:nvGrpSpPr>
            <p:cNvPr id="22" name="Group 21"/>
            <p:cNvGrpSpPr/>
            <p:nvPr/>
          </p:nvGrpSpPr>
          <p:grpSpPr>
            <a:xfrm>
              <a:off x="6416957" y="4137422"/>
              <a:ext cx="2145385" cy="1600200"/>
              <a:chOff x="10635124" y="3165615"/>
              <a:chExt cx="2145385" cy="1600200"/>
            </a:xfrm>
          </p:grpSpPr>
          <p:grpSp>
            <p:nvGrpSpPr>
              <p:cNvPr id="50" name="Group 49"/>
              <p:cNvGrpSpPr/>
              <p:nvPr/>
            </p:nvGrpSpPr>
            <p:grpSpPr>
              <a:xfrm>
                <a:off x="10635124" y="3165615"/>
                <a:ext cx="2145385" cy="1600200"/>
                <a:chOff x="2410595" y="3028110"/>
                <a:chExt cx="2145385" cy="1600200"/>
              </a:xfrm>
            </p:grpSpPr>
            <p:sp>
              <p:nvSpPr>
                <p:cNvPr id="52" name="Parallelogram 51"/>
                <p:cNvSpPr/>
                <p:nvPr/>
              </p:nvSpPr>
              <p:spPr>
                <a:xfrm flipH="1">
                  <a:off x="2410595" y="3028110"/>
                  <a:ext cx="2145385" cy="1600200"/>
                </a:xfrm>
                <a:prstGeom prst="parallelogram">
                  <a:avLst>
                    <a:gd name="adj" fmla="val 0"/>
                  </a:avLst>
                </a:prstGeom>
                <a:solidFill>
                  <a:srgbClr val="10253F"/>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prstClr val="white"/>
                    </a:solidFill>
                    <a:latin typeface="Calibri"/>
                  </a:endParaRPr>
                </a:p>
              </p:txBody>
            </p:sp>
            <p:sp>
              <p:nvSpPr>
                <p:cNvPr id="53" name="TextBox 52"/>
                <p:cNvSpPr txBox="1"/>
                <p:nvPr/>
              </p:nvSpPr>
              <p:spPr>
                <a:xfrm>
                  <a:off x="2670984" y="4247310"/>
                  <a:ext cx="1626143" cy="370933"/>
                </a:xfrm>
                <a:prstGeom prst="rect">
                  <a:avLst/>
                </a:prstGeom>
                <a:noFill/>
              </p:spPr>
              <p:txBody>
                <a:bodyPr wrap="none" rtlCol="0">
                  <a:spAutoFit/>
                </a:bodyPr>
                <a:lstStyle/>
                <a:p>
                  <a:pPr algn="ctr"/>
                  <a:r>
                    <a:rPr lang="en-US" sz="800" i="1" dirty="0" smtClean="0">
                      <a:solidFill>
                        <a:srgbClr val="FFFFFF"/>
                      </a:solidFill>
                      <a:latin typeface="BlairMdITC TT-Medium"/>
                      <a:cs typeface="BlairMdITC TT-Medium"/>
                    </a:rPr>
                    <a:t>User Files</a:t>
                  </a:r>
                  <a:endParaRPr lang="en-US" sz="800" i="1" dirty="0">
                    <a:solidFill>
                      <a:srgbClr val="FFFFFF"/>
                    </a:solidFill>
                    <a:latin typeface="BlairMdITC TT-Medium"/>
                    <a:cs typeface="BlairMdITC TT-Medium"/>
                  </a:endParaRPr>
                </a:p>
              </p:txBody>
            </p:sp>
          </p:grpSp>
          <p:pic>
            <p:nvPicPr>
              <p:cNvPr id="51" name="Picture 50"/>
              <p:cNvPicPr>
                <a:picLocks noChangeAspect="1"/>
              </p:cNvPicPr>
              <p:nvPr/>
            </p:nvPicPr>
            <p:blipFill>
              <a:blip r:embed="rId11">
                <a:clrChange>
                  <a:clrFrom>
                    <a:srgbClr val="FFFFFF"/>
                  </a:clrFrom>
                  <a:clrTo>
                    <a:srgbClr val="FFFFFF">
                      <a:alpha val="0"/>
                    </a:srgbClr>
                  </a:clrTo>
                </a:clrChange>
              </a:blip>
              <a:stretch>
                <a:fillRect/>
              </a:stretch>
            </p:blipFill>
            <p:spPr>
              <a:xfrm>
                <a:off x="11418853" y="3553591"/>
                <a:ext cx="633685" cy="597395"/>
              </a:xfrm>
              <a:prstGeom prst="rect">
                <a:avLst/>
              </a:prstGeom>
            </p:spPr>
          </p:pic>
        </p:grpSp>
        <p:grpSp>
          <p:nvGrpSpPr>
            <p:cNvPr id="23" name="Group 22"/>
            <p:cNvGrpSpPr/>
            <p:nvPr/>
          </p:nvGrpSpPr>
          <p:grpSpPr>
            <a:xfrm>
              <a:off x="-190948" y="4141610"/>
              <a:ext cx="2198562" cy="1600200"/>
              <a:chOff x="4613870" y="3028110"/>
              <a:chExt cx="2198562" cy="1600200"/>
            </a:xfrm>
          </p:grpSpPr>
          <p:sp>
            <p:nvSpPr>
              <p:cNvPr id="48" name="Parallelogram 47"/>
              <p:cNvSpPr/>
              <p:nvPr/>
            </p:nvSpPr>
            <p:spPr>
              <a:xfrm flipH="1">
                <a:off x="4613870" y="3028110"/>
                <a:ext cx="2145385" cy="1600200"/>
              </a:xfrm>
              <a:prstGeom prst="parallelogram">
                <a:avLst>
                  <a:gd name="adj" fmla="val 0"/>
                </a:avLst>
              </a:prstGeom>
              <a:solidFill>
                <a:schemeClr val="tx2">
                  <a:lumMod val="50000"/>
                </a:schemeClr>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prstClr val="white"/>
                  </a:solidFill>
                  <a:latin typeface="Calibri"/>
                </a:endParaRPr>
              </a:p>
            </p:txBody>
          </p:sp>
          <p:sp>
            <p:nvSpPr>
              <p:cNvPr id="49" name="TextBox 48"/>
              <p:cNvSpPr txBox="1"/>
              <p:nvPr/>
            </p:nvSpPr>
            <p:spPr>
              <a:xfrm>
                <a:off x="4648108" y="4247310"/>
                <a:ext cx="2164324" cy="370933"/>
              </a:xfrm>
              <a:prstGeom prst="rect">
                <a:avLst/>
              </a:prstGeom>
              <a:noFill/>
            </p:spPr>
            <p:txBody>
              <a:bodyPr wrap="none" rtlCol="0">
                <a:spAutoFit/>
              </a:bodyPr>
              <a:lstStyle/>
              <a:p>
                <a:pPr algn="ctr"/>
                <a:r>
                  <a:rPr lang="en-US" sz="800" i="1" dirty="0" smtClean="0">
                    <a:solidFill>
                      <a:srgbClr val="FFFFFF"/>
                    </a:solidFill>
                    <a:latin typeface="BlairMdITC TT-Medium"/>
                    <a:cs typeface="BlairMdITC TT-Medium"/>
                  </a:rPr>
                  <a:t>Data Releases</a:t>
                </a:r>
                <a:endParaRPr lang="en-US" sz="800" i="1" dirty="0">
                  <a:solidFill>
                    <a:srgbClr val="FFFFFF"/>
                  </a:solidFill>
                  <a:latin typeface="BlairMdITC TT-Medium"/>
                  <a:cs typeface="BlairMdITC TT-Medium"/>
                </a:endParaRPr>
              </a:p>
            </p:txBody>
          </p:sp>
        </p:grpSp>
        <p:grpSp>
          <p:nvGrpSpPr>
            <p:cNvPr id="24" name="Group 23"/>
            <p:cNvGrpSpPr/>
            <p:nvPr/>
          </p:nvGrpSpPr>
          <p:grpSpPr>
            <a:xfrm>
              <a:off x="1993313" y="4141610"/>
              <a:ext cx="2186405" cy="1600200"/>
              <a:chOff x="2390856" y="3028110"/>
              <a:chExt cx="2186405" cy="1600200"/>
            </a:xfrm>
          </p:grpSpPr>
          <p:sp>
            <p:nvSpPr>
              <p:cNvPr id="37" name="Parallelogram 36"/>
              <p:cNvSpPr/>
              <p:nvPr/>
            </p:nvSpPr>
            <p:spPr>
              <a:xfrm flipH="1">
                <a:off x="2410595" y="3028110"/>
                <a:ext cx="2145385" cy="1600200"/>
              </a:xfrm>
              <a:prstGeom prst="parallelogram">
                <a:avLst>
                  <a:gd name="adj" fmla="val 0"/>
                </a:avLst>
              </a:prstGeom>
              <a:solidFill>
                <a:srgbClr val="10253F"/>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prstClr val="white"/>
                  </a:solidFill>
                  <a:latin typeface="Calibri"/>
                </a:endParaRPr>
              </a:p>
            </p:txBody>
          </p:sp>
          <p:sp>
            <p:nvSpPr>
              <p:cNvPr id="47" name="TextBox 46"/>
              <p:cNvSpPr txBox="1"/>
              <p:nvPr/>
            </p:nvSpPr>
            <p:spPr>
              <a:xfrm>
                <a:off x="2390856" y="4247310"/>
                <a:ext cx="2186405" cy="370933"/>
              </a:xfrm>
              <a:prstGeom prst="rect">
                <a:avLst/>
              </a:prstGeom>
              <a:noFill/>
            </p:spPr>
            <p:txBody>
              <a:bodyPr wrap="none" rtlCol="0">
                <a:spAutoFit/>
              </a:bodyPr>
              <a:lstStyle/>
              <a:p>
                <a:pPr algn="ctr"/>
                <a:r>
                  <a:rPr lang="en-US" sz="800" i="1" dirty="0" smtClean="0">
                    <a:solidFill>
                      <a:srgbClr val="FFFFFF"/>
                    </a:solidFill>
                    <a:latin typeface="BlairMdITC TT-Medium"/>
                    <a:cs typeface="BlairMdITC TT-Medium"/>
                  </a:rPr>
                  <a:t>Alert Streams</a:t>
                </a:r>
                <a:endParaRPr lang="en-US" sz="800" i="1" dirty="0">
                  <a:solidFill>
                    <a:srgbClr val="FFFFFF"/>
                  </a:solidFill>
                  <a:latin typeface="BlairMdITC TT-Medium"/>
                  <a:cs typeface="BlairMdITC TT-Medium"/>
                </a:endParaRPr>
              </a:p>
            </p:txBody>
          </p:sp>
        </p:grpSp>
        <p:grpSp>
          <p:nvGrpSpPr>
            <p:cNvPr id="25" name="Group 24"/>
            <p:cNvGrpSpPr/>
            <p:nvPr/>
          </p:nvGrpSpPr>
          <p:grpSpPr>
            <a:xfrm>
              <a:off x="8647373" y="2759099"/>
              <a:ext cx="4349383" cy="1234636"/>
              <a:chOff x="8444654" y="1787292"/>
              <a:chExt cx="4349383" cy="1234636"/>
            </a:xfrm>
          </p:grpSpPr>
          <p:sp>
            <p:nvSpPr>
              <p:cNvPr id="33" name="Parallelogram 32"/>
              <p:cNvSpPr/>
              <p:nvPr/>
            </p:nvSpPr>
            <p:spPr>
              <a:xfrm flipH="1">
                <a:off x="8444654" y="1787292"/>
                <a:ext cx="4349383" cy="1234636"/>
              </a:xfrm>
              <a:prstGeom prst="parallelogram">
                <a:avLst>
                  <a:gd name="adj" fmla="val 0"/>
                </a:avLst>
              </a:prstGeom>
              <a:solidFill>
                <a:schemeClr val="tx2">
                  <a:lumMod val="75000"/>
                </a:schemeClr>
              </a:solidFill>
              <a:effectLst>
                <a:glow rad="228600">
                  <a:schemeClr val="accent3">
                    <a:satMod val="175000"/>
                    <a:alpha val="40000"/>
                  </a:schemeClr>
                </a:glow>
                <a:outerShdw blurRad="40000" dist="23000" dir="5400000" rotWithShape="0">
                  <a:srgbClr val="000000">
                    <a:alpha val="35000"/>
                  </a:srgbClr>
                </a:outerShdw>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prstClr val="white"/>
                  </a:solidFill>
                  <a:latin typeface="Calibri"/>
                </a:endParaRPr>
              </a:p>
            </p:txBody>
          </p:sp>
          <p:sp>
            <p:nvSpPr>
              <p:cNvPr id="36" name="TextBox 35"/>
              <p:cNvSpPr txBox="1"/>
              <p:nvPr/>
            </p:nvSpPr>
            <p:spPr>
              <a:xfrm>
                <a:off x="8886520" y="2287272"/>
                <a:ext cx="1554449" cy="407536"/>
              </a:xfrm>
              <a:prstGeom prst="rect">
                <a:avLst/>
              </a:prstGeom>
              <a:noFill/>
            </p:spPr>
            <p:txBody>
              <a:bodyPr wrap="none" rtlCol="0">
                <a:spAutoFit/>
              </a:bodyPr>
              <a:lstStyle/>
              <a:p>
                <a:r>
                  <a:rPr lang="en-US" sz="1000" i="1" dirty="0" smtClean="0">
                    <a:solidFill>
                      <a:srgbClr val="FFFFFF"/>
                    </a:solidFill>
                    <a:latin typeface="BlairMdITC TT-Medium"/>
                    <a:cs typeface="BlairMdITC TT-Medium"/>
                  </a:rPr>
                  <a:t>Web</a:t>
                </a:r>
                <a:r>
                  <a:rPr lang="en-US" sz="1200" i="1" dirty="0" smtClean="0">
                    <a:solidFill>
                      <a:srgbClr val="FFFFFF"/>
                    </a:solidFill>
                    <a:latin typeface="BlairMdITC TT-Medium"/>
                    <a:cs typeface="BlairMdITC TT-Medium"/>
                  </a:rPr>
                  <a:t> </a:t>
                </a:r>
                <a:r>
                  <a:rPr lang="en-US" sz="1000" i="1" dirty="0" smtClean="0">
                    <a:solidFill>
                      <a:srgbClr val="FFFFFF"/>
                    </a:solidFill>
                    <a:latin typeface="BlairMdITC TT-Medium"/>
                    <a:cs typeface="BlairMdITC TT-Medium"/>
                  </a:rPr>
                  <a:t>APIs</a:t>
                </a:r>
                <a:endParaRPr lang="en-US" sz="1000" i="1" dirty="0">
                  <a:solidFill>
                    <a:srgbClr val="FFFFFF"/>
                  </a:solidFill>
                  <a:latin typeface="BlairMdITC TT-Medium"/>
                  <a:cs typeface="BlairMdITC TT-Medium"/>
                </a:endParaRPr>
              </a:p>
            </p:txBody>
          </p:sp>
        </p:grpSp>
        <p:pic>
          <p:nvPicPr>
            <p:cNvPr id="26" name="Picture 25"/>
            <p:cNvPicPr>
              <a:picLocks noChangeAspect="1"/>
            </p:cNvPicPr>
            <p:nvPr/>
          </p:nvPicPr>
          <p:blipFill>
            <a:blip r:embed="rId12">
              <a:extLst>
                <a:ext uri="{BEBA8EAE-BF5A-486C-A8C5-ECC9F3942E4B}">
                  <a14:imgProps xmlns:a14="http://schemas.microsoft.com/office/drawing/2010/main">
                    <a14:imgLayer r:embed="rId13">
                      <a14:imgEffect>
                        <a14:backgroundRemoval t="3715" b="96954" l="1667" r="97167">
                          <a14:foregroundMark x1="32375" y1="73180" x2="34292" y2="76597"/>
                          <a14:foregroundMark x1="25875" y1="73700" x2="25875" y2="73700"/>
                          <a14:foregroundMark x1="46750" y1="75929" x2="46750" y2="75929"/>
                          <a14:foregroundMark x1="64000" y1="77935" x2="64000" y2="77935"/>
                          <a14:foregroundMark x1="69667" y1="35513" x2="69667" y2="35513"/>
                          <a14:foregroundMark x1="32083" y1="50000" x2="32083" y2="50000"/>
                          <a14:foregroundMark x1="32500" y1="47623" x2="34917" y2="49777"/>
                          <a14:foregroundMark x1="30792" y1="21991" x2="30792" y2="21991"/>
                        </a14:backgroundRemoval>
                      </a14:imgEffect>
                      <a14:imgEffect>
                        <a14:colorTemperature colorTemp="4700"/>
                      </a14:imgEffect>
                    </a14:imgLayer>
                  </a14:imgProps>
                </a:ext>
              </a:extLst>
            </a:blip>
            <a:stretch>
              <a:fillRect/>
            </a:stretch>
          </p:blipFill>
          <p:spPr>
            <a:xfrm>
              <a:off x="11292894" y="2926935"/>
              <a:ext cx="1529280" cy="857671"/>
            </a:xfrm>
            <a:prstGeom prst="rect">
              <a:avLst/>
            </a:prstGeom>
          </p:spPr>
        </p:pic>
        <p:pic>
          <p:nvPicPr>
            <p:cNvPr id="27" name="Picture 26"/>
            <p:cNvPicPr>
              <a:picLocks noChangeAspect="1"/>
            </p:cNvPicPr>
            <p:nvPr/>
          </p:nvPicPr>
          <p:blipFill>
            <a:blip r:embed="rId14">
              <a:duotone>
                <a:schemeClr val="accent1">
                  <a:shade val="45000"/>
                  <a:satMod val="135000"/>
                </a:schemeClr>
                <a:prstClr val="white"/>
              </a:duotone>
            </a:blip>
            <a:stretch>
              <a:fillRect/>
            </a:stretch>
          </p:blipFill>
          <p:spPr>
            <a:xfrm>
              <a:off x="445552" y="4407054"/>
              <a:ext cx="896035" cy="903084"/>
            </a:xfrm>
            <a:prstGeom prst="rect">
              <a:avLst/>
            </a:prstGeom>
          </p:spPr>
        </p:pic>
        <p:sp>
          <p:nvSpPr>
            <p:cNvPr id="29" name="Parallelogram 28"/>
            <p:cNvSpPr/>
            <p:nvPr/>
          </p:nvSpPr>
          <p:spPr>
            <a:xfrm flipH="1">
              <a:off x="-190948" y="2759099"/>
              <a:ext cx="4349383" cy="1234636"/>
            </a:xfrm>
            <a:prstGeom prst="parallelogram">
              <a:avLst>
                <a:gd name="adj" fmla="val 0"/>
              </a:avLst>
            </a:prstGeom>
            <a:solidFill>
              <a:schemeClr val="tx2">
                <a:lumMod val="75000"/>
              </a:schemeClr>
            </a:solidFill>
            <a:effectLst>
              <a:outerShdw blurRad="40000" dist="23000" dir="5400000" rotWithShape="0">
                <a:srgbClr val="000000">
                  <a:alpha val="35000"/>
                </a:srgbClr>
              </a:outerShdw>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prstClr val="white"/>
                </a:solidFill>
                <a:latin typeface="Calibri"/>
              </a:endParaRPr>
            </a:p>
          </p:txBody>
        </p:sp>
        <p:pic>
          <p:nvPicPr>
            <p:cNvPr id="28" name="Picture 27"/>
            <p:cNvPicPr>
              <a:picLocks noChangeAspect="1"/>
            </p:cNvPicPr>
            <p:nvPr/>
          </p:nvPicPr>
          <p:blipFill>
            <a:blip r:embed="rId15">
              <a:lum bright="70000" contrast="-70000"/>
            </a:blip>
            <a:stretch>
              <a:fillRect/>
            </a:stretch>
          </p:blipFill>
          <p:spPr>
            <a:xfrm>
              <a:off x="2360510" y="4547305"/>
              <a:ext cx="1542107" cy="553577"/>
            </a:xfrm>
            <a:prstGeom prst="rect">
              <a:avLst/>
            </a:prstGeom>
          </p:spPr>
        </p:pic>
        <p:sp>
          <p:nvSpPr>
            <p:cNvPr id="31" name="TextBox 30"/>
            <p:cNvSpPr txBox="1"/>
            <p:nvPr/>
          </p:nvSpPr>
          <p:spPr>
            <a:xfrm>
              <a:off x="1738630" y="3259078"/>
              <a:ext cx="1452269" cy="423922"/>
            </a:xfrm>
            <a:prstGeom prst="rect">
              <a:avLst/>
            </a:prstGeom>
            <a:noFill/>
          </p:spPr>
          <p:txBody>
            <a:bodyPr wrap="none" rtlCol="0">
              <a:spAutoFit/>
            </a:bodyPr>
            <a:lstStyle/>
            <a:p>
              <a:pPr algn="ctr"/>
              <a:r>
                <a:rPr lang="en-US" sz="1000" i="1" dirty="0" smtClean="0">
                  <a:solidFill>
                    <a:srgbClr val="FFFFFF"/>
                  </a:solidFill>
                  <a:latin typeface="BlairMdITC TT-Medium"/>
                  <a:cs typeface="BlairMdITC TT-Medium"/>
                </a:rPr>
                <a:t>Portal</a:t>
              </a:r>
              <a:endParaRPr lang="en-US" sz="1000" i="1" dirty="0">
                <a:solidFill>
                  <a:srgbClr val="FFFFFF"/>
                </a:solidFill>
                <a:latin typeface="BlairMdITC TT-Medium"/>
                <a:cs typeface="BlairMdITC TT-Medium"/>
              </a:endParaRPr>
            </a:p>
          </p:txBody>
        </p:sp>
        <p:pic>
          <p:nvPicPr>
            <p:cNvPr id="32" name="Picture 31"/>
            <p:cNvPicPr>
              <a:picLocks noChangeAspect="1"/>
            </p:cNvPicPr>
            <p:nvPr/>
          </p:nvPicPr>
          <p:blipFill rotWithShape="1">
            <a:blip r:embed="rId16">
              <a:lum bright="70000" contrast="-70000"/>
            </a:blip>
            <a:srcRect t="38699" r="48705"/>
            <a:stretch/>
          </p:blipFill>
          <p:spPr>
            <a:xfrm>
              <a:off x="272693" y="3085230"/>
              <a:ext cx="762000" cy="569156"/>
            </a:xfrm>
            <a:prstGeom prst="rect">
              <a:avLst/>
            </a:prstGeom>
          </p:spPr>
        </p:pic>
      </p:grpSp>
    </p:spTree>
    <p:extLst>
      <p:ext uri="{BB962C8B-B14F-4D97-AF65-F5344CB8AC3E}">
        <p14:creationId xmlns:p14="http://schemas.microsoft.com/office/powerpoint/2010/main" val="6823008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Computing, Storage, and Database Resources</a:t>
            </a:r>
            <a:endParaRPr lang="en-US" dirty="0"/>
          </a:p>
        </p:txBody>
      </p:sp>
      <p:sp>
        <p:nvSpPr>
          <p:cNvPr id="30" name="TextBox 29"/>
          <p:cNvSpPr txBox="1"/>
          <p:nvPr/>
        </p:nvSpPr>
        <p:spPr>
          <a:xfrm>
            <a:off x="181359" y="4206483"/>
            <a:ext cx="8743462" cy="1477328"/>
          </a:xfrm>
          <a:prstGeom prst="rect">
            <a:avLst/>
          </a:prstGeom>
          <a:noFill/>
        </p:spPr>
        <p:txBody>
          <a:bodyPr wrap="square" rtlCol="0">
            <a:spAutoFit/>
          </a:bodyPr>
          <a:lstStyle/>
          <a:p>
            <a:r>
              <a:rPr lang="en-US" dirty="0" smtClean="0"/>
              <a:t>Computing, file storage, and personal databases (the </a:t>
            </a:r>
            <a:r>
              <a:rPr lang="en-US" i="1" dirty="0" smtClean="0">
                <a:solidFill>
                  <a:schemeClr val="tx2"/>
                </a:solidFill>
              </a:rPr>
              <a:t>“user workspace”</a:t>
            </a:r>
            <a:r>
              <a:rPr lang="en-US" dirty="0" smtClean="0"/>
              <a:t>) will be made available to support the work via the Portal and within the Notebooks</a:t>
            </a:r>
            <a:r>
              <a:rPr lang="en-US" dirty="0"/>
              <a:t>.</a:t>
            </a:r>
            <a:br>
              <a:rPr lang="en-US" dirty="0"/>
            </a:br>
            <a:r>
              <a:rPr lang="en-US" dirty="0"/>
              <a:t/>
            </a:r>
            <a:br>
              <a:rPr lang="en-US" dirty="0"/>
            </a:br>
            <a:r>
              <a:rPr lang="en-US" dirty="0" smtClean="0"/>
              <a:t>An </a:t>
            </a:r>
            <a:r>
              <a:rPr lang="en-US" dirty="0"/>
              <a:t>important </a:t>
            </a:r>
            <a:r>
              <a:rPr lang="en-US" dirty="0" smtClean="0"/>
              <a:t>feature </a:t>
            </a:r>
            <a:r>
              <a:rPr lang="en-US" dirty="0"/>
              <a:t>is that no matter how the user accesses the DAC (Portal, Notebook, or VO APIs) they always “see” the same workspace</a:t>
            </a:r>
            <a:r>
              <a:rPr lang="en-US" dirty="0" smtClean="0"/>
              <a:t>.</a:t>
            </a:r>
            <a:endParaRPr lang="en-US" dirty="0"/>
          </a:p>
        </p:txBody>
      </p:sp>
      <p:grpSp>
        <p:nvGrpSpPr>
          <p:cNvPr id="29" name="Group 28"/>
          <p:cNvGrpSpPr/>
          <p:nvPr/>
        </p:nvGrpSpPr>
        <p:grpSpPr>
          <a:xfrm>
            <a:off x="228600" y="1038454"/>
            <a:ext cx="8611890" cy="2442704"/>
            <a:chOff x="-283172" y="2327182"/>
            <a:chExt cx="13400257" cy="3593847"/>
          </a:xfrm>
        </p:grpSpPr>
        <p:sp>
          <p:nvSpPr>
            <p:cNvPr id="31" name="Parallelogram 30"/>
            <p:cNvSpPr/>
            <p:nvPr/>
          </p:nvSpPr>
          <p:spPr>
            <a:xfrm flipH="1">
              <a:off x="-283172" y="2362205"/>
              <a:ext cx="13400257" cy="3558824"/>
            </a:xfrm>
            <a:prstGeom prst="parallelogram">
              <a:avLst>
                <a:gd name="adj" fmla="val 0"/>
              </a:avLst>
            </a:prstGeom>
            <a:solidFill>
              <a:schemeClr val="accent1"/>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prstClr val="white"/>
                </a:solidFill>
                <a:latin typeface="Calibri"/>
              </a:endParaRPr>
            </a:p>
          </p:txBody>
        </p:sp>
        <p:grpSp>
          <p:nvGrpSpPr>
            <p:cNvPr id="32" name="Group 31"/>
            <p:cNvGrpSpPr/>
            <p:nvPr/>
          </p:nvGrpSpPr>
          <p:grpSpPr>
            <a:xfrm>
              <a:off x="4226487" y="2759105"/>
              <a:ext cx="4349382" cy="1234638"/>
              <a:chOff x="8444654" y="1787292"/>
              <a:chExt cx="4349383" cy="1234636"/>
            </a:xfrm>
          </p:grpSpPr>
          <p:sp>
            <p:nvSpPr>
              <p:cNvPr id="95" name="Parallelogram 94"/>
              <p:cNvSpPr/>
              <p:nvPr/>
            </p:nvSpPr>
            <p:spPr>
              <a:xfrm flipH="1">
                <a:off x="8444654" y="1787292"/>
                <a:ext cx="4349383" cy="1234636"/>
              </a:xfrm>
              <a:prstGeom prst="parallelogram">
                <a:avLst>
                  <a:gd name="adj" fmla="val 0"/>
                </a:avLst>
              </a:prstGeom>
              <a:solidFill>
                <a:schemeClr val="tx2">
                  <a:lumMod val="75000"/>
                </a:schemeClr>
              </a:solidFill>
              <a:effectLst>
                <a:outerShdw blurRad="40000" dist="23000" dir="5400000" rotWithShape="0">
                  <a:srgbClr val="000000">
                    <a:alpha val="35000"/>
                  </a:srgbClr>
                </a:outerShdw>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prstClr val="white"/>
                  </a:solidFill>
                  <a:latin typeface="Calibri"/>
                </a:endParaRPr>
              </a:p>
            </p:txBody>
          </p:sp>
          <p:pic>
            <p:nvPicPr>
              <p:cNvPr id="96" name="Picture 95"/>
              <p:cNvPicPr>
                <a:picLocks noChangeAspect="1"/>
              </p:cNvPicPr>
              <p:nvPr/>
            </p:nvPicPr>
            <p:blipFill>
              <a:blip r:embed="rId2">
                <a:duotone>
                  <a:schemeClr val="bg2">
                    <a:shade val="45000"/>
                    <a:satMod val="135000"/>
                  </a:schemeClr>
                  <a:prstClr val="white"/>
                </a:duotone>
              </a:blip>
              <a:stretch>
                <a:fillRect/>
              </a:stretch>
            </p:blipFill>
            <p:spPr>
              <a:xfrm>
                <a:off x="11465475" y="1955128"/>
                <a:ext cx="838200" cy="838200"/>
              </a:xfrm>
              <a:prstGeom prst="rect">
                <a:avLst/>
              </a:prstGeom>
            </p:spPr>
          </p:pic>
          <p:sp>
            <p:nvSpPr>
              <p:cNvPr id="97" name="TextBox 96"/>
              <p:cNvSpPr txBox="1"/>
              <p:nvPr/>
            </p:nvSpPr>
            <p:spPr>
              <a:xfrm>
                <a:off x="9152067" y="2287272"/>
                <a:ext cx="1968503" cy="362254"/>
              </a:xfrm>
              <a:prstGeom prst="rect">
                <a:avLst/>
              </a:prstGeom>
              <a:noFill/>
            </p:spPr>
            <p:txBody>
              <a:bodyPr wrap="none" rtlCol="0">
                <a:spAutoFit/>
              </a:bodyPr>
              <a:lstStyle/>
              <a:p>
                <a:r>
                  <a:rPr lang="en-US" sz="1000" i="1" dirty="0" err="1" smtClean="0">
                    <a:solidFill>
                      <a:srgbClr val="FFFFFF"/>
                    </a:solidFill>
                    <a:latin typeface="BlairMdITC TT-Medium"/>
                    <a:cs typeface="BlairMdITC TT-Medium"/>
                  </a:rPr>
                  <a:t>JupyterLab</a:t>
                </a:r>
                <a:endParaRPr lang="en-US" sz="1000" i="1" dirty="0">
                  <a:solidFill>
                    <a:srgbClr val="FFFFFF"/>
                  </a:solidFill>
                  <a:latin typeface="BlairMdITC TT-Medium"/>
                  <a:cs typeface="BlairMdITC TT-Medium"/>
                </a:endParaRPr>
              </a:p>
            </p:txBody>
          </p:sp>
        </p:grpSp>
        <p:grpSp>
          <p:nvGrpSpPr>
            <p:cNvPr id="33" name="Group 32"/>
            <p:cNvGrpSpPr/>
            <p:nvPr/>
          </p:nvGrpSpPr>
          <p:grpSpPr>
            <a:xfrm>
              <a:off x="4121974" y="4137429"/>
              <a:ext cx="2363041" cy="1600202"/>
              <a:chOff x="4522887" y="3028110"/>
              <a:chExt cx="2363041" cy="1600200"/>
            </a:xfrm>
          </p:grpSpPr>
          <p:sp>
            <p:nvSpPr>
              <p:cNvPr id="92" name="Parallelogram 91"/>
              <p:cNvSpPr/>
              <p:nvPr/>
            </p:nvSpPr>
            <p:spPr>
              <a:xfrm flipH="1">
                <a:off x="4613870" y="3028110"/>
                <a:ext cx="2145385" cy="1600200"/>
              </a:xfrm>
              <a:prstGeom prst="parallelogram">
                <a:avLst>
                  <a:gd name="adj" fmla="val 0"/>
                </a:avLst>
              </a:prstGeom>
              <a:solidFill>
                <a:schemeClr val="tx2">
                  <a:lumMod val="50000"/>
                </a:schemeClr>
              </a:solidFill>
              <a:effectLst>
                <a:glow rad="228600">
                  <a:schemeClr val="accent3">
                    <a:satMod val="175000"/>
                    <a:alpha val="40000"/>
                  </a:schemeClr>
                </a:glow>
                <a:outerShdw blurRad="40000" dist="23000" dir="5400000" rotWithShape="0">
                  <a:srgbClr val="000000">
                    <a:alpha val="35000"/>
                  </a:srgbClr>
                </a:outerShdw>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prstClr val="white"/>
                  </a:solidFill>
                  <a:latin typeface="Calibri"/>
                </a:endParaRPr>
              </a:p>
            </p:txBody>
          </p:sp>
          <p:sp>
            <p:nvSpPr>
              <p:cNvPr id="93" name="TextBox 92"/>
              <p:cNvSpPr txBox="1"/>
              <p:nvPr/>
            </p:nvSpPr>
            <p:spPr>
              <a:xfrm>
                <a:off x="4522887" y="4247310"/>
                <a:ext cx="2363041" cy="370933"/>
              </a:xfrm>
              <a:prstGeom prst="rect">
                <a:avLst/>
              </a:prstGeom>
              <a:noFill/>
            </p:spPr>
            <p:txBody>
              <a:bodyPr wrap="none" rtlCol="0">
                <a:spAutoFit/>
              </a:bodyPr>
              <a:lstStyle/>
              <a:p>
                <a:pPr algn="ctr"/>
                <a:r>
                  <a:rPr lang="en-US" sz="800" i="1" dirty="0" smtClean="0">
                    <a:solidFill>
                      <a:srgbClr val="FFFFFF"/>
                    </a:solidFill>
                    <a:latin typeface="BlairMdITC TT-Medium"/>
                    <a:cs typeface="BlairMdITC TT-Medium"/>
                  </a:rPr>
                  <a:t>User Databases</a:t>
                </a:r>
                <a:endParaRPr lang="en-US" sz="800" i="1" dirty="0">
                  <a:solidFill>
                    <a:srgbClr val="FFFFFF"/>
                  </a:solidFill>
                  <a:latin typeface="BlairMdITC TT-Medium"/>
                  <a:cs typeface="BlairMdITC TT-Medium"/>
                </a:endParaRPr>
              </a:p>
            </p:txBody>
          </p:sp>
          <p:pic>
            <p:nvPicPr>
              <p:cNvPr id="94" name="Picture 93"/>
              <p:cNvPicPr>
                <a:picLocks noChangeAspect="1"/>
              </p:cNvPicPr>
              <p:nvPr/>
            </p:nvPicPr>
            <p:blipFill>
              <a:blip r:embed="rId3">
                <a:duotone>
                  <a:schemeClr val="accent1">
                    <a:shade val="45000"/>
                    <a:satMod val="135000"/>
                  </a:schemeClr>
                  <a:prstClr val="white"/>
                </a:duotone>
              </a:blip>
              <a:stretch>
                <a:fillRect/>
              </a:stretch>
            </p:blipFill>
            <p:spPr>
              <a:xfrm>
                <a:off x="5331428" y="3353230"/>
                <a:ext cx="685800" cy="685800"/>
              </a:xfrm>
              <a:prstGeom prst="rect">
                <a:avLst/>
              </a:prstGeom>
            </p:spPr>
          </p:pic>
        </p:grpSp>
        <p:sp>
          <p:nvSpPr>
            <p:cNvPr id="36" name="TextBox 35"/>
            <p:cNvSpPr txBox="1"/>
            <p:nvPr/>
          </p:nvSpPr>
          <p:spPr>
            <a:xfrm>
              <a:off x="4066490" y="2327182"/>
              <a:ext cx="4758646" cy="476914"/>
            </a:xfrm>
            <a:prstGeom prst="rect">
              <a:avLst/>
            </a:prstGeom>
            <a:noFill/>
          </p:spPr>
          <p:txBody>
            <a:bodyPr wrap="none" rtlCol="0">
              <a:spAutoFit/>
            </a:bodyPr>
            <a:lstStyle/>
            <a:p>
              <a:pPr algn="ctr"/>
              <a:r>
                <a:rPr lang="en-US" sz="1200" i="1" dirty="0" smtClean="0">
                  <a:solidFill>
                    <a:schemeClr val="bg1"/>
                  </a:solidFill>
                  <a:latin typeface="BlairMdITC TT-Medium"/>
                  <a:cs typeface="BlairMdITC TT-Medium"/>
                </a:rPr>
                <a:t>LSST Science Platform</a:t>
              </a:r>
              <a:endParaRPr lang="en-US" sz="1200" i="1" dirty="0">
                <a:solidFill>
                  <a:schemeClr val="bg1"/>
                </a:solidFill>
                <a:latin typeface="BlairMdITC TT-Medium"/>
                <a:cs typeface="BlairMdITC TT-Medium"/>
              </a:endParaRPr>
            </a:p>
          </p:txBody>
        </p:sp>
        <p:grpSp>
          <p:nvGrpSpPr>
            <p:cNvPr id="37" name="Group 36"/>
            <p:cNvGrpSpPr/>
            <p:nvPr/>
          </p:nvGrpSpPr>
          <p:grpSpPr>
            <a:xfrm>
              <a:off x="10750201" y="4137429"/>
              <a:ext cx="2360280" cy="1600202"/>
              <a:chOff x="6743840" y="3028110"/>
              <a:chExt cx="2360281" cy="1600200"/>
            </a:xfrm>
          </p:grpSpPr>
          <p:sp>
            <p:nvSpPr>
              <p:cNvPr id="85" name="Parallelogram 84"/>
              <p:cNvSpPr/>
              <p:nvPr/>
            </p:nvSpPr>
            <p:spPr>
              <a:xfrm flipH="1">
                <a:off x="6815703" y="3028110"/>
                <a:ext cx="2145385" cy="1600200"/>
              </a:xfrm>
              <a:prstGeom prst="parallelogram">
                <a:avLst>
                  <a:gd name="adj" fmla="val 0"/>
                </a:avLst>
              </a:prstGeom>
              <a:solidFill>
                <a:srgbClr val="10253F"/>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prstClr val="white"/>
                  </a:solidFill>
                  <a:latin typeface="Calibri"/>
                </a:endParaRPr>
              </a:p>
            </p:txBody>
          </p:sp>
          <p:sp>
            <p:nvSpPr>
              <p:cNvPr id="86" name="TextBox 85"/>
              <p:cNvSpPr txBox="1"/>
              <p:nvPr/>
            </p:nvSpPr>
            <p:spPr>
              <a:xfrm>
                <a:off x="6743840" y="4247310"/>
                <a:ext cx="2360281" cy="370933"/>
              </a:xfrm>
              <a:prstGeom prst="rect">
                <a:avLst/>
              </a:prstGeom>
              <a:noFill/>
            </p:spPr>
            <p:txBody>
              <a:bodyPr wrap="none" rtlCol="0">
                <a:spAutoFit/>
              </a:bodyPr>
              <a:lstStyle/>
              <a:p>
                <a:pPr algn="ctr"/>
                <a:r>
                  <a:rPr lang="en-US" sz="800" i="1" dirty="0" smtClean="0">
                    <a:solidFill>
                      <a:srgbClr val="FFFFFF"/>
                    </a:solidFill>
                    <a:latin typeface="BlairMdITC TT-Medium"/>
                    <a:cs typeface="BlairMdITC TT-Medium"/>
                  </a:rPr>
                  <a:t>Software Tools</a:t>
                </a:r>
                <a:endParaRPr lang="en-US" sz="800" i="1" dirty="0">
                  <a:solidFill>
                    <a:srgbClr val="FFFFFF"/>
                  </a:solidFill>
                  <a:latin typeface="BlairMdITC TT-Medium"/>
                  <a:cs typeface="BlairMdITC TT-Medium"/>
                </a:endParaRPr>
              </a:p>
            </p:txBody>
          </p:sp>
          <p:pic>
            <p:nvPicPr>
              <p:cNvPr id="87" name="Picture 86"/>
              <p:cNvPicPr>
                <a:picLocks noChangeAspect="1"/>
              </p:cNvPicPr>
              <p:nvPr/>
            </p:nvPicPr>
            <p:blipFill>
              <a:blip r:embed="rId4">
                <a:duotone>
                  <a:schemeClr val="accent1">
                    <a:shade val="45000"/>
                    <a:satMod val="135000"/>
                  </a:schemeClr>
                  <a:prstClr val="white"/>
                </a:duotone>
              </a:blip>
              <a:stretch>
                <a:fillRect/>
              </a:stretch>
            </p:blipFill>
            <p:spPr>
              <a:xfrm>
                <a:off x="7335662" y="3749284"/>
                <a:ext cx="365097" cy="365097"/>
              </a:xfrm>
              <a:prstGeom prst="rect">
                <a:avLst/>
              </a:prstGeom>
            </p:spPr>
          </p:pic>
          <p:pic>
            <p:nvPicPr>
              <p:cNvPr id="88" name="Picture 87"/>
              <p:cNvPicPr>
                <a:picLocks noChangeAspect="1"/>
              </p:cNvPicPr>
              <p:nvPr/>
            </p:nvPicPr>
            <p:blipFill>
              <a:blip r:embed="rId5">
                <a:duotone>
                  <a:schemeClr val="accent1">
                    <a:shade val="45000"/>
                    <a:satMod val="135000"/>
                  </a:schemeClr>
                  <a:prstClr val="white"/>
                </a:duotone>
              </a:blip>
              <a:stretch>
                <a:fillRect/>
              </a:stretch>
            </p:blipFill>
            <p:spPr>
              <a:xfrm>
                <a:off x="7871573" y="3919766"/>
                <a:ext cx="549303" cy="205989"/>
              </a:xfrm>
              <a:prstGeom prst="rect">
                <a:avLst/>
              </a:prstGeom>
            </p:spPr>
          </p:pic>
          <p:pic>
            <p:nvPicPr>
              <p:cNvPr id="89" name="Picture 88"/>
              <p:cNvPicPr>
                <a:picLocks noChangeAspect="1"/>
              </p:cNvPicPr>
              <p:nvPr/>
            </p:nvPicPr>
            <p:blipFill>
              <a:blip r:embed="rId6">
                <a:duotone>
                  <a:schemeClr val="accent1">
                    <a:shade val="45000"/>
                    <a:satMod val="135000"/>
                  </a:schemeClr>
                  <a:prstClr val="white"/>
                </a:duotone>
              </a:blip>
              <a:stretch>
                <a:fillRect/>
              </a:stretch>
            </p:blipFill>
            <p:spPr>
              <a:xfrm>
                <a:off x="7977807" y="3266754"/>
                <a:ext cx="479174" cy="448028"/>
              </a:xfrm>
              <a:prstGeom prst="rect">
                <a:avLst/>
              </a:prstGeom>
            </p:spPr>
          </p:pic>
          <p:pic>
            <p:nvPicPr>
              <p:cNvPr id="90" name="Picture 89"/>
              <p:cNvPicPr>
                <a:picLocks noChangeAspect="1"/>
              </p:cNvPicPr>
              <p:nvPr/>
            </p:nvPicPr>
            <p:blipFill rotWithShape="1">
              <a:blip r:embed="rId7">
                <a:duotone>
                  <a:schemeClr val="accent1">
                    <a:shade val="45000"/>
                    <a:satMod val="135000"/>
                  </a:schemeClr>
                  <a:prstClr val="white"/>
                </a:duotone>
                <a:extLst>
                  <a:ext uri="{BEBA8EAE-BF5A-486C-A8C5-ECC9F3942E4B}">
                    <a14:imgProps xmlns:a14="http://schemas.microsoft.com/office/drawing/2010/main">
                      <a14:imgLayer r:embed="rId8">
                        <a14:imgEffect>
                          <a14:saturation sat="0"/>
                        </a14:imgEffect>
                      </a14:imgLayer>
                    </a14:imgProps>
                  </a:ext>
                </a:extLst>
              </a:blip>
              <a:srcRect l="6713" t="10108" r="3828" b="29474"/>
              <a:stretch/>
            </p:blipFill>
            <p:spPr>
              <a:xfrm>
                <a:off x="7276706" y="3353230"/>
                <a:ext cx="671303" cy="170012"/>
              </a:xfrm>
              <a:prstGeom prst="rect">
                <a:avLst/>
              </a:prstGeom>
            </p:spPr>
          </p:pic>
          <p:pic>
            <p:nvPicPr>
              <p:cNvPr id="91" name="Picture 90"/>
              <p:cNvPicPr>
                <a:picLocks noChangeAspect="1"/>
              </p:cNvPicPr>
              <p:nvPr/>
            </p:nvPicPr>
            <p:blipFill rotWithShape="1">
              <a:blip r:embed="rId9">
                <a:duotone>
                  <a:schemeClr val="accent1">
                    <a:shade val="45000"/>
                    <a:satMod val="135000"/>
                  </a:schemeClr>
                  <a:prstClr val="white"/>
                </a:duotone>
              </a:blip>
              <a:srcRect l="32153" r="33069" b="33786"/>
              <a:stretch/>
            </p:blipFill>
            <p:spPr>
              <a:xfrm>
                <a:off x="7676115" y="3560266"/>
                <a:ext cx="351086" cy="334218"/>
              </a:xfrm>
              <a:prstGeom prst="rect">
                <a:avLst/>
              </a:prstGeom>
            </p:spPr>
          </p:pic>
        </p:grpSp>
        <p:grpSp>
          <p:nvGrpSpPr>
            <p:cNvPr id="59" name="Group 58"/>
            <p:cNvGrpSpPr/>
            <p:nvPr/>
          </p:nvGrpSpPr>
          <p:grpSpPr>
            <a:xfrm>
              <a:off x="8516073" y="4137429"/>
              <a:ext cx="2371319" cy="1600202"/>
              <a:chOff x="4509711" y="3028110"/>
              <a:chExt cx="2371319" cy="1600200"/>
            </a:xfrm>
          </p:grpSpPr>
          <p:grpSp>
            <p:nvGrpSpPr>
              <p:cNvPr id="80" name="Group 79"/>
              <p:cNvGrpSpPr/>
              <p:nvPr/>
            </p:nvGrpSpPr>
            <p:grpSpPr>
              <a:xfrm>
                <a:off x="4509711" y="3028110"/>
                <a:ext cx="2371319" cy="1600200"/>
                <a:chOff x="105807" y="3028110"/>
                <a:chExt cx="2371319" cy="1600200"/>
              </a:xfrm>
            </p:grpSpPr>
            <p:sp>
              <p:nvSpPr>
                <p:cNvPr id="82" name="Parallelogram 81"/>
                <p:cNvSpPr/>
                <p:nvPr/>
              </p:nvSpPr>
              <p:spPr>
                <a:xfrm flipH="1">
                  <a:off x="206596" y="3028110"/>
                  <a:ext cx="2145385" cy="1600200"/>
                </a:xfrm>
                <a:prstGeom prst="parallelogram">
                  <a:avLst>
                    <a:gd name="adj" fmla="val 0"/>
                  </a:avLst>
                </a:prstGeom>
                <a:solidFill>
                  <a:srgbClr val="10253F"/>
                </a:solidFill>
                <a:effectLst>
                  <a:glow rad="228600">
                    <a:schemeClr val="accent3">
                      <a:satMod val="175000"/>
                      <a:alpha val="40000"/>
                    </a:schemeClr>
                  </a:glow>
                  <a:outerShdw blurRad="40000" dist="23000" dir="5400000" rotWithShape="0">
                    <a:srgbClr val="000000">
                      <a:alpha val="35000"/>
                    </a:srgbClr>
                  </a:outerShdw>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prstClr val="white"/>
                    </a:solidFill>
                    <a:latin typeface="Calibri"/>
                  </a:endParaRPr>
                </a:p>
              </p:txBody>
            </p:sp>
            <p:pic>
              <p:nvPicPr>
                <p:cNvPr id="83" name="Picture 82"/>
                <p:cNvPicPr>
                  <a:picLocks noChangeAspect="1"/>
                </p:cNvPicPr>
                <p:nvPr/>
              </p:nvPicPr>
              <p:blipFill>
                <a:blip r:embed="rId10">
                  <a:alphaModFix amt="80000"/>
                  <a:duotone>
                    <a:schemeClr val="accent1">
                      <a:shade val="45000"/>
                      <a:satMod val="135000"/>
                    </a:schemeClr>
                    <a:prstClr val="white"/>
                  </a:duotone>
                </a:blip>
                <a:stretch>
                  <a:fillRect/>
                </a:stretch>
              </p:blipFill>
              <p:spPr>
                <a:xfrm flipH="1">
                  <a:off x="1226941" y="3377433"/>
                  <a:ext cx="359340" cy="685800"/>
                </a:xfrm>
                <a:prstGeom prst="rect">
                  <a:avLst/>
                </a:prstGeom>
                <a:noFill/>
              </p:spPr>
            </p:pic>
            <p:sp>
              <p:nvSpPr>
                <p:cNvPr id="84" name="TextBox 83"/>
                <p:cNvSpPr txBox="1"/>
                <p:nvPr/>
              </p:nvSpPr>
              <p:spPr>
                <a:xfrm>
                  <a:off x="105807" y="4247310"/>
                  <a:ext cx="2371319" cy="370933"/>
                </a:xfrm>
                <a:prstGeom prst="rect">
                  <a:avLst/>
                </a:prstGeom>
                <a:noFill/>
              </p:spPr>
              <p:txBody>
                <a:bodyPr wrap="none" rtlCol="0">
                  <a:spAutoFit/>
                </a:bodyPr>
                <a:lstStyle/>
                <a:p>
                  <a:pPr algn="ctr"/>
                  <a:r>
                    <a:rPr lang="en-US" sz="800" i="1" dirty="0" smtClean="0">
                      <a:solidFill>
                        <a:srgbClr val="FFFFFF"/>
                      </a:solidFill>
                      <a:latin typeface="BlairMdITC TT-Medium"/>
                      <a:cs typeface="BlairMdITC TT-Medium"/>
                    </a:rPr>
                    <a:t>User Computing</a:t>
                  </a:r>
                  <a:endParaRPr lang="en-US" sz="800" i="1" dirty="0">
                    <a:solidFill>
                      <a:srgbClr val="FFFFFF"/>
                    </a:solidFill>
                    <a:latin typeface="BlairMdITC TT-Medium"/>
                    <a:cs typeface="BlairMdITC TT-Medium"/>
                  </a:endParaRPr>
                </a:p>
              </p:txBody>
            </p:sp>
          </p:grpSp>
          <p:pic>
            <p:nvPicPr>
              <p:cNvPr id="81" name="Picture 80"/>
              <p:cNvPicPr>
                <a:picLocks noChangeAspect="1"/>
              </p:cNvPicPr>
              <p:nvPr/>
            </p:nvPicPr>
            <p:blipFill>
              <a:blip r:embed="rId10">
                <a:alphaModFix amt="80000"/>
                <a:duotone>
                  <a:schemeClr val="accent1">
                    <a:shade val="45000"/>
                    <a:satMod val="135000"/>
                  </a:schemeClr>
                  <a:prstClr val="white"/>
                </a:duotone>
              </a:blip>
              <a:stretch>
                <a:fillRect/>
              </a:stretch>
            </p:blipFill>
            <p:spPr>
              <a:xfrm flipH="1">
                <a:off x="5321505" y="3376381"/>
                <a:ext cx="359340" cy="685800"/>
              </a:xfrm>
              <a:prstGeom prst="rect">
                <a:avLst/>
              </a:prstGeom>
              <a:noFill/>
            </p:spPr>
          </p:pic>
        </p:grpSp>
        <p:grpSp>
          <p:nvGrpSpPr>
            <p:cNvPr id="60" name="Group 59"/>
            <p:cNvGrpSpPr/>
            <p:nvPr/>
          </p:nvGrpSpPr>
          <p:grpSpPr>
            <a:xfrm>
              <a:off x="6416956" y="4137429"/>
              <a:ext cx="2145385" cy="1600202"/>
              <a:chOff x="10635124" y="3165615"/>
              <a:chExt cx="2145385" cy="1600200"/>
            </a:xfrm>
          </p:grpSpPr>
          <p:grpSp>
            <p:nvGrpSpPr>
              <p:cNvPr id="76" name="Group 75"/>
              <p:cNvGrpSpPr/>
              <p:nvPr/>
            </p:nvGrpSpPr>
            <p:grpSpPr>
              <a:xfrm>
                <a:off x="10635124" y="3165615"/>
                <a:ext cx="2145385" cy="1600200"/>
                <a:chOff x="2410595" y="3028110"/>
                <a:chExt cx="2145385" cy="1600200"/>
              </a:xfrm>
            </p:grpSpPr>
            <p:sp>
              <p:nvSpPr>
                <p:cNvPr id="78" name="Parallelogram 77"/>
                <p:cNvSpPr/>
                <p:nvPr/>
              </p:nvSpPr>
              <p:spPr>
                <a:xfrm flipH="1">
                  <a:off x="2410595" y="3028110"/>
                  <a:ext cx="2145385" cy="1600200"/>
                </a:xfrm>
                <a:prstGeom prst="parallelogram">
                  <a:avLst>
                    <a:gd name="adj" fmla="val 0"/>
                  </a:avLst>
                </a:prstGeom>
                <a:solidFill>
                  <a:srgbClr val="10253F"/>
                </a:solidFill>
                <a:effectLst>
                  <a:glow rad="228600">
                    <a:schemeClr val="accent3">
                      <a:satMod val="175000"/>
                      <a:alpha val="40000"/>
                    </a:schemeClr>
                  </a:glow>
                  <a:outerShdw blurRad="40000" dist="23000" dir="5400000" rotWithShape="0">
                    <a:srgbClr val="000000">
                      <a:alpha val="35000"/>
                    </a:srgbClr>
                  </a:outerShdw>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prstClr val="white"/>
                    </a:solidFill>
                    <a:latin typeface="Calibri"/>
                  </a:endParaRPr>
                </a:p>
              </p:txBody>
            </p:sp>
            <p:sp>
              <p:nvSpPr>
                <p:cNvPr id="79" name="TextBox 78"/>
                <p:cNvSpPr txBox="1"/>
                <p:nvPr/>
              </p:nvSpPr>
              <p:spPr>
                <a:xfrm>
                  <a:off x="2670984" y="4247310"/>
                  <a:ext cx="1626143" cy="370933"/>
                </a:xfrm>
                <a:prstGeom prst="rect">
                  <a:avLst/>
                </a:prstGeom>
                <a:noFill/>
              </p:spPr>
              <p:txBody>
                <a:bodyPr wrap="none" rtlCol="0">
                  <a:spAutoFit/>
                </a:bodyPr>
                <a:lstStyle/>
                <a:p>
                  <a:pPr algn="ctr"/>
                  <a:r>
                    <a:rPr lang="en-US" sz="800" i="1" dirty="0" smtClean="0">
                      <a:solidFill>
                        <a:srgbClr val="FFFFFF"/>
                      </a:solidFill>
                      <a:latin typeface="BlairMdITC TT-Medium"/>
                      <a:cs typeface="BlairMdITC TT-Medium"/>
                    </a:rPr>
                    <a:t>User Files</a:t>
                  </a:r>
                  <a:endParaRPr lang="en-US" sz="800" i="1" dirty="0">
                    <a:solidFill>
                      <a:srgbClr val="FFFFFF"/>
                    </a:solidFill>
                    <a:latin typeface="BlairMdITC TT-Medium"/>
                    <a:cs typeface="BlairMdITC TT-Medium"/>
                  </a:endParaRPr>
                </a:p>
              </p:txBody>
            </p:sp>
          </p:grpSp>
          <p:pic>
            <p:nvPicPr>
              <p:cNvPr id="77" name="Picture 76"/>
              <p:cNvPicPr>
                <a:picLocks noChangeAspect="1"/>
              </p:cNvPicPr>
              <p:nvPr/>
            </p:nvPicPr>
            <p:blipFill>
              <a:blip r:embed="rId11">
                <a:clrChange>
                  <a:clrFrom>
                    <a:srgbClr val="FFFFFF"/>
                  </a:clrFrom>
                  <a:clrTo>
                    <a:srgbClr val="FFFFFF">
                      <a:alpha val="0"/>
                    </a:srgbClr>
                  </a:clrTo>
                </a:clrChange>
              </a:blip>
              <a:stretch>
                <a:fillRect/>
              </a:stretch>
            </p:blipFill>
            <p:spPr>
              <a:xfrm>
                <a:off x="11418853" y="3553591"/>
                <a:ext cx="633685" cy="597395"/>
              </a:xfrm>
              <a:prstGeom prst="rect">
                <a:avLst/>
              </a:prstGeom>
            </p:spPr>
          </p:pic>
        </p:grpSp>
        <p:grpSp>
          <p:nvGrpSpPr>
            <p:cNvPr id="61" name="Group 60"/>
            <p:cNvGrpSpPr/>
            <p:nvPr/>
          </p:nvGrpSpPr>
          <p:grpSpPr>
            <a:xfrm>
              <a:off x="-190947" y="4141618"/>
              <a:ext cx="2198562" cy="1600202"/>
              <a:chOff x="4613870" y="3028110"/>
              <a:chExt cx="2198562" cy="1600200"/>
            </a:xfrm>
          </p:grpSpPr>
          <p:sp>
            <p:nvSpPr>
              <p:cNvPr id="74" name="Parallelogram 73"/>
              <p:cNvSpPr/>
              <p:nvPr/>
            </p:nvSpPr>
            <p:spPr>
              <a:xfrm flipH="1">
                <a:off x="4613870" y="3028110"/>
                <a:ext cx="2145385" cy="1600200"/>
              </a:xfrm>
              <a:prstGeom prst="parallelogram">
                <a:avLst>
                  <a:gd name="adj" fmla="val 0"/>
                </a:avLst>
              </a:prstGeom>
              <a:solidFill>
                <a:schemeClr val="tx2">
                  <a:lumMod val="50000"/>
                </a:schemeClr>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prstClr val="white"/>
                  </a:solidFill>
                  <a:latin typeface="Calibri"/>
                </a:endParaRPr>
              </a:p>
            </p:txBody>
          </p:sp>
          <p:sp>
            <p:nvSpPr>
              <p:cNvPr id="75" name="TextBox 74"/>
              <p:cNvSpPr txBox="1"/>
              <p:nvPr/>
            </p:nvSpPr>
            <p:spPr>
              <a:xfrm>
                <a:off x="4648108" y="4247310"/>
                <a:ext cx="2164324" cy="370933"/>
              </a:xfrm>
              <a:prstGeom prst="rect">
                <a:avLst/>
              </a:prstGeom>
              <a:noFill/>
            </p:spPr>
            <p:txBody>
              <a:bodyPr wrap="none" rtlCol="0">
                <a:spAutoFit/>
              </a:bodyPr>
              <a:lstStyle/>
              <a:p>
                <a:pPr algn="ctr"/>
                <a:r>
                  <a:rPr lang="en-US" sz="800" i="1" dirty="0" smtClean="0">
                    <a:solidFill>
                      <a:srgbClr val="FFFFFF"/>
                    </a:solidFill>
                    <a:latin typeface="BlairMdITC TT-Medium"/>
                    <a:cs typeface="BlairMdITC TT-Medium"/>
                  </a:rPr>
                  <a:t>Data Releases</a:t>
                </a:r>
                <a:endParaRPr lang="en-US" sz="800" i="1" dirty="0">
                  <a:solidFill>
                    <a:srgbClr val="FFFFFF"/>
                  </a:solidFill>
                  <a:latin typeface="BlairMdITC TT-Medium"/>
                  <a:cs typeface="BlairMdITC TT-Medium"/>
                </a:endParaRPr>
              </a:p>
            </p:txBody>
          </p:sp>
        </p:grpSp>
        <p:grpSp>
          <p:nvGrpSpPr>
            <p:cNvPr id="62" name="Group 61"/>
            <p:cNvGrpSpPr/>
            <p:nvPr/>
          </p:nvGrpSpPr>
          <p:grpSpPr>
            <a:xfrm>
              <a:off x="1993313" y="4141618"/>
              <a:ext cx="2186405" cy="1600202"/>
              <a:chOff x="2390856" y="3028110"/>
              <a:chExt cx="2186405" cy="1600200"/>
            </a:xfrm>
          </p:grpSpPr>
          <p:sp>
            <p:nvSpPr>
              <p:cNvPr id="72" name="Parallelogram 71"/>
              <p:cNvSpPr/>
              <p:nvPr/>
            </p:nvSpPr>
            <p:spPr>
              <a:xfrm flipH="1">
                <a:off x="2410595" y="3028110"/>
                <a:ext cx="2145385" cy="1600200"/>
              </a:xfrm>
              <a:prstGeom prst="parallelogram">
                <a:avLst>
                  <a:gd name="adj" fmla="val 0"/>
                </a:avLst>
              </a:prstGeom>
              <a:solidFill>
                <a:srgbClr val="10253F"/>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prstClr val="white"/>
                  </a:solidFill>
                  <a:latin typeface="Calibri"/>
                </a:endParaRPr>
              </a:p>
            </p:txBody>
          </p:sp>
          <p:sp>
            <p:nvSpPr>
              <p:cNvPr id="73" name="TextBox 72"/>
              <p:cNvSpPr txBox="1"/>
              <p:nvPr/>
            </p:nvSpPr>
            <p:spPr>
              <a:xfrm>
                <a:off x="2390856" y="4247310"/>
                <a:ext cx="2186405" cy="370933"/>
              </a:xfrm>
              <a:prstGeom prst="rect">
                <a:avLst/>
              </a:prstGeom>
              <a:noFill/>
            </p:spPr>
            <p:txBody>
              <a:bodyPr wrap="none" rtlCol="0">
                <a:spAutoFit/>
              </a:bodyPr>
              <a:lstStyle/>
              <a:p>
                <a:pPr algn="ctr"/>
                <a:r>
                  <a:rPr lang="en-US" sz="800" i="1" dirty="0" smtClean="0">
                    <a:solidFill>
                      <a:srgbClr val="FFFFFF"/>
                    </a:solidFill>
                    <a:latin typeface="BlairMdITC TT-Medium"/>
                    <a:cs typeface="BlairMdITC TT-Medium"/>
                  </a:rPr>
                  <a:t>Alert Streams</a:t>
                </a:r>
                <a:endParaRPr lang="en-US" sz="800" i="1" dirty="0">
                  <a:solidFill>
                    <a:srgbClr val="FFFFFF"/>
                  </a:solidFill>
                  <a:latin typeface="BlairMdITC TT-Medium"/>
                  <a:cs typeface="BlairMdITC TT-Medium"/>
                </a:endParaRPr>
              </a:p>
            </p:txBody>
          </p:sp>
        </p:grpSp>
        <p:grpSp>
          <p:nvGrpSpPr>
            <p:cNvPr id="63" name="Group 62"/>
            <p:cNvGrpSpPr/>
            <p:nvPr/>
          </p:nvGrpSpPr>
          <p:grpSpPr>
            <a:xfrm>
              <a:off x="8647373" y="2759105"/>
              <a:ext cx="4349382" cy="1234639"/>
              <a:chOff x="8444654" y="1787292"/>
              <a:chExt cx="4349383" cy="1234636"/>
            </a:xfrm>
          </p:grpSpPr>
          <p:sp>
            <p:nvSpPr>
              <p:cNvPr id="70" name="Parallelogram 69"/>
              <p:cNvSpPr/>
              <p:nvPr/>
            </p:nvSpPr>
            <p:spPr>
              <a:xfrm flipH="1">
                <a:off x="8444654" y="1787292"/>
                <a:ext cx="4349383" cy="1234636"/>
              </a:xfrm>
              <a:prstGeom prst="parallelogram">
                <a:avLst>
                  <a:gd name="adj" fmla="val 0"/>
                </a:avLst>
              </a:prstGeom>
              <a:solidFill>
                <a:schemeClr val="tx2">
                  <a:lumMod val="75000"/>
                </a:schemeClr>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prstClr val="white"/>
                  </a:solidFill>
                  <a:latin typeface="Calibri"/>
                </a:endParaRPr>
              </a:p>
            </p:txBody>
          </p:sp>
          <p:sp>
            <p:nvSpPr>
              <p:cNvPr id="71" name="TextBox 70"/>
              <p:cNvSpPr txBox="1"/>
              <p:nvPr/>
            </p:nvSpPr>
            <p:spPr>
              <a:xfrm>
                <a:off x="8886520" y="2287272"/>
                <a:ext cx="1554449" cy="407536"/>
              </a:xfrm>
              <a:prstGeom prst="rect">
                <a:avLst/>
              </a:prstGeom>
              <a:noFill/>
            </p:spPr>
            <p:txBody>
              <a:bodyPr wrap="none" rtlCol="0">
                <a:spAutoFit/>
              </a:bodyPr>
              <a:lstStyle/>
              <a:p>
                <a:r>
                  <a:rPr lang="en-US" sz="1000" i="1" dirty="0" smtClean="0">
                    <a:solidFill>
                      <a:srgbClr val="FFFFFF"/>
                    </a:solidFill>
                    <a:latin typeface="BlairMdITC TT-Medium"/>
                    <a:cs typeface="BlairMdITC TT-Medium"/>
                  </a:rPr>
                  <a:t>Web</a:t>
                </a:r>
                <a:r>
                  <a:rPr lang="en-US" sz="1200" i="1" dirty="0" smtClean="0">
                    <a:solidFill>
                      <a:srgbClr val="FFFFFF"/>
                    </a:solidFill>
                    <a:latin typeface="BlairMdITC TT-Medium"/>
                    <a:cs typeface="BlairMdITC TT-Medium"/>
                  </a:rPr>
                  <a:t> </a:t>
                </a:r>
                <a:r>
                  <a:rPr lang="en-US" sz="1000" i="1" dirty="0" smtClean="0">
                    <a:solidFill>
                      <a:srgbClr val="FFFFFF"/>
                    </a:solidFill>
                    <a:latin typeface="BlairMdITC TT-Medium"/>
                    <a:cs typeface="BlairMdITC TT-Medium"/>
                  </a:rPr>
                  <a:t>APIs</a:t>
                </a:r>
                <a:endParaRPr lang="en-US" sz="1000" i="1" dirty="0">
                  <a:solidFill>
                    <a:srgbClr val="FFFFFF"/>
                  </a:solidFill>
                  <a:latin typeface="BlairMdITC TT-Medium"/>
                  <a:cs typeface="BlairMdITC TT-Medium"/>
                </a:endParaRPr>
              </a:p>
            </p:txBody>
          </p:sp>
        </p:grpSp>
        <p:pic>
          <p:nvPicPr>
            <p:cNvPr id="64" name="Picture 63"/>
            <p:cNvPicPr>
              <a:picLocks noChangeAspect="1"/>
            </p:cNvPicPr>
            <p:nvPr/>
          </p:nvPicPr>
          <p:blipFill>
            <a:blip r:embed="rId12">
              <a:extLst>
                <a:ext uri="{BEBA8EAE-BF5A-486C-A8C5-ECC9F3942E4B}">
                  <a14:imgProps xmlns:a14="http://schemas.microsoft.com/office/drawing/2010/main">
                    <a14:imgLayer r:embed="rId13">
                      <a14:imgEffect>
                        <a14:backgroundRemoval t="3715" b="96954" l="1667" r="97167">
                          <a14:foregroundMark x1="32375" y1="73180" x2="34292" y2="76597"/>
                          <a14:foregroundMark x1="25875" y1="73700" x2="25875" y2="73700"/>
                          <a14:foregroundMark x1="46750" y1="75929" x2="46750" y2="75929"/>
                          <a14:foregroundMark x1="64000" y1="77935" x2="64000" y2="77935"/>
                          <a14:foregroundMark x1="69667" y1="35513" x2="69667" y2="35513"/>
                          <a14:foregroundMark x1="32083" y1="50000" x2="32083" y2="50000"/>
                          <a14:foregroundMark x1="32500" y1="47623" x2="34917" y2="49777"/>
                          <a14:foregroundMark x1="30792" y1="21991" x2="30792" y2="21991"/>
                        </a14:backgroundRemoval>
                      </a14:imgEffect>
                      <a14:imgEffect>
                        <a14:colorTemperature colorTemp="4700"/>
                      </a14:imgEffect>
                    </a14:imgLayer>
                  </a14:imgProps>
                </a:ext>
              </a:extLst>
            </a:blip>
            <a:stretch>
              <a:fillRect/>
            </a:stretch>
          </p:blipFill>
          <p:spPr>
            <a:xfrm>
              <a:off x="11292893" y="2926940"/>
              <a:ext cx="1529280" cy="857673"/>
            </a:xfrm>
            <a:prstGeom prst="rect">
              <a:avLst/>
            </a:prstGeom>
          </p:spPr>
        </p:pic>
        <p:pic>
          <p:nvPicPr>
            <p:cNvPr id="65" name="Picture 64"/>
            <p:cNvPicPr>
              <a:picLocks noChangeAspect="1"/>
            </p:cNvPicPr>
            <p:nvPr/>
          </p:nvPicPr>
          <p:blipFill>
            <a:blip r:embed="rId14">
              <a:duotone>
                <a:schemeClr val="accent1">
                  <a:shade val="45000"/>
                  <a:satMod val="135000"/>
                </a:schemeClr>
                <a:prstClr val="white"/>
              </a:duotone>
            </a:blip>
            <a:stretch>
              <a:fillRect/>
            </a:stretch>
          </p:blipFill>
          <p:spPr>
            <a:xfrm>
              <a:off x="445553" y="4407063"/>
              <a:ext cx="896035" cy="903086"/>
            </a:xfrm>
            <a:prstGeom prst="rect">
              <a:avLst/>
            </a:prstGeom>
          </p:spPr>
        </p:pic>
        <p:sp>
          <p:nvSpPr>
            <p:cNvPr id="66" name="Parallelogram 65"/>
            <p:cNvSpPr/>
            <p:nvPr/>
          </p:nvSpPr>
          <p:spPr>
            <a:xfrm flipH="1">
              <a:off x="-190947" y="2759105"/>
              <a:ext cx="4349382" cy="1234639"/>
            </a:xfrm>
            <a:prstGeom prst="parallelogram">
              <a:avLst>
                <a:gd name="adj" fmla="val 0"/>
              </a:avLst>
            </a:prstGeom>
            <a:solidFill>
              <a:schemeClr val="tx2">
                <a:lumMod val="75000"/>
              </a:schemeClr>
            </a:solidFill>
            <a:effectLst>
              <a:outerShdw blurRad="40000" dist="23000" dir="5400000" rotWithShape="0">
                <a:srgbClr val="000000">
                  <a:alpha val="35000"/>
                </a:srgbClr>
              </a:outerShdw>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prstClr val="white"/>
                </a:solidFill>
                <a:latin typeface="Calibri"/>
              </a:endParaRPr>
            </a:p>
          </p:txBody>
        </p:sp>
        <p:pic>
          <p:nvPicPr>
            <p:cNvPr id="67" name="Picture 66"/>
            <p:cNvPicPr>
              <a:picLocks noChangeAspect="1"/>
            </p:cNvPicPr>
            <p:nvPr/>
          </p:nvPicPr>
          <p:blipFill>
            <a:blip r:embed="rId15">
              <a:lum bright="70000" contrast="-70000"/>
            </a:blip>
            <a:stretch>
              <a:fillRect/>
            </a:stretch>
          </p:blipFill>
          <p:spPr>
            <a:xfrm>
              <a:off x="2360510" y="4547311"/>
              <a:ext cx="1542107" cy="553578"/>
            </a:xfrm>
            <a:prstGeom prst="rect">
              <a:avLst/>
            </a:prstGeom>
          </p:spPr>
        </p:pic>
        <p:sp>
          <p:nvSpPr>
            <p:cNvPr id="68" name="TextBox 67"/>
            <p:cNvSpPr txBox="1"/>
            <p:nvPr/>
          </p:nvSpPr>
          <p:spPr>
            <a:xfrm>
              <a:off x="1738630" y="3259080"/>
              <a:ext cx="1452269" cy="423922"/>
            </a:xfrm>
            <a:prstGeom prst="rect">
              <a:avLst/>
            </a:prstGeom>
            <a:noFill/>
          </p:spPr>
          <p:txBody>
            <a:bodyPr wrap="none" rtlCol="0">
              <a:spAutoFit/>
            </a:bodyPr>
            <a:lstStyle/>
            <a:p>
              <a:pPr algn="ctr"/>
              <a:r>
                <a:rPr lang="en-US" sz="1000" i="1" dirty="0" smtClean="0">
                  <a:solidFill>
                    <a:srgbClr val="FFFFFF"/>
                  </a:solidFill>
                  <a:latin typeface="BlairMdITC TT-Medium"/>
                  <a:cs typeface="BlairMdITC TT-Medium"/>
                </a:rPr>
                <a:t>Portal</a:t>
              </a:r>
              <a:endParaRPr lang="en-US" sz="1000" i="1" dirty="0">
                <a:solidFill>
                  <a:srgbClr val="FFFFFF"/>
                </a:solidFill>
                <a:latin typeface="BlairMdITC TT-Medium"/>
                <a:cs typeface="BlairMdITC TT-Medium"/>
              </a:endParaRPr>
            </a:p>
          </p:txBody>
        </p:sp>
        <p:pic>
          <p:nvPicPr>
            <p:cNvPr id="69" name="Picture 68"/>
            <p:cNvPicPr>
              <a:picLocks noChangeAspect="1"/>
            </p:cNvPicPr>
            <p:nvPr/>
          </p:nvPicPr>
          <p:blipFill rotWithShape="1">
            <a:blip r:embed="rId16">
              <a:lum bright="70000" contrast="-70000"/>
            </a:blip>
            <a:srcRect t="38699" r="48705"/>
            <a:stretch/>
          </p:blipFill>
          <p:spPr>
            <a:xfrm>
              <a:off x="272693" y="3085230"/>
              <a:ext cx="761999" cy="569157"/>
            </a:xfrm>
            <a:prstGeom prst="rect">
              <a:avLst/>
            </a:prstGeom>
          </p:spPr>
        </p:pic>
      </p:grpSp>
    </p:spTree>
    <p:extLst>
      <p:ext uri="{BB962C8B-B14F-4D97-AF65-F5344CB8AC3E}">
        <p14:creationId xmlns:p14="http://schemas.microsoft.com/office/powerpoint/2010/main" val="8927324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7239000" cy="557213"/>
          </a:xfrm>
        </p:spPr>
        <p:txBody>
          <a:bodyPr/>
          <a:lstStyle/>
          <a:p>
            <a:r>
              <a:rPr lang="en-US" dirty="0" smtClean="0"/>
              <a:t>How big is the “LSST Science Cloud” (@ DR2)?</a:t>
            </a:r>
            <a:endParaRPr lang="en-US" dirty="0"/>
          </a:p>
        </p:txBody>
      </p:sp>
      <p:sp>
        <p:nvSpPr>
          <p:cNvPr id="3" name="Content Placeholder 2"/>
          <p:cNvSpPr>
            <a:spLocks noGrp="1"/>
          </p:cNvSpPr>
          <p:nvPr>
            <p:ph type="body" idx="1"/>
          </p:nvPr>
        </p:nvSpPr>
        <p:spPr>
          <a:xfrm>
            <a:off x="457199" y="1014412"/>
            <a:ext cx="8229601" cy="5310187"/>
          </a:xfrm>
          <a:prstGeom prst="rect">
            <a:avLst/>
          </a:prstGeom>
        </p:spPr>
        <p:txBody>
          <a:bodyPr/>
          <a:lstStyle/>
          <a:p>
            <a:r>
              <a:rPr lang="en-US" sz="2000" b="1" dirty="0" smtClean="0"/>
              <a:t>Computing:</a:t>
            </a:r>
          </a:p>
          <a:p>
            <a:pPr lvl="1"/>
            <a:r>
              <a:rPr lang="en-US" sz="1800" dirty="0" smtClean="0"/>
              <a:t>~2,400 cores</a:t>
            </a:r>
          </a:p>
          <a:p>
            <a:pPr lvl="1"/>
            <a:r>
              <a:rPr lang="en-US" sz="1800" dirty="0" smtClean="0"/>
              <a:t>~18 TFLOPs</a:t>
            </a:r>
            <a:br>
              <a:rPr lang="en-US" sz="1800" dirty="0" smtClean="0"/>
            </a:br>
            <a:endParaRPr lang="en-US" sz="1800" dirty="0" smtClean="0"/>
          </a:p>
          <a:p>
            <a:r>
              <a:rPr lang="en-US" sz="2000" b="1" dirty="0" smtClean="0"/>
              <a:t>File storage:</a:t>
            </a:r>
          </a:p>
          <a:p>
            <a:pPr lvl="1"/>
            <a:r>
              <a:rPr lang="en-US" sz="1800" dirty="0" smtClean="0"/>
              <a:t>~4 PB</a:t>
            </a:r>
          </a:p>
          <a:p>
            <a:pPr lvl="1"/>
            <a:endParaRPr lang="en-US" sz="1800" dirty="0" smtClean="0"/>
          </a:p>
          <a:p>
            <a:r>
              <a:rPr lang="en-US" sz="2000" b="1" dirty="0" smtClean="0"/>
              <a:t>Database storage</a:t>
            </a:r>
          </a:p>
          <a:p>
            <a:pPr lvl="1"/>
            <a:r>
              <a:rPr lang="en-US" sz="1800" dirty="0" smtClean="0"/>
              <a:t>~3 PB</a:t>
            </a:r>
          </a:p>
          <a:p>
            <a:pPr marL="0" indent="0">
              <a:buNone/>
            </a:pPr>
            <a:endParaRPr lang="en-US" sz="2000" dirty="0" smtClean="0"/>
          </a:p>
        </p:txBody>
      </p:sp>
      <p:sp>
        <p:nvSpPr>
          <p:cNvPr id="4" name="Rectangle 3"/>
          <p:cNvSpPr/>
          <p:nvPr/>
        </p:nvSpPr>
        <p:spPr>
          <a:xfrm>
            <a:off x="3581400" y="990600"/>
            <a:ext cx="5029200" cy="5262980"/>
          </a:xfrm>
          <a:prstGeom prst="rect">
            <a:avLst/>
          </a:prstGeom>
        </p:spPr>
        <p:txBody>
          <a:bodyPr wrap="square">
            <a:spAutoFit/>
          </a:bodyPr>
          <a:lstStyle/>
          <a:p>
            <a:r>
              <a:rPr lang="en-US" sz="1600" b="1" dirty="0"/>
              <a:t>This is shared by all users.</a:t>
            </a:r>
            <a:r>
              <a:rPr lang="en-US" sz="1600" dirty="0"/>
              <a:t> </a:t>
            </a:r>
            <a:r>
              <a:rPr lang="en-US" sz="1600" dirty="0" smtClean="0"/>
              <a:t>We’re estimating </a:t>
            </a:r>
            <a:r>
              <a:rPr lang="en-US" sz="1600" dirty="0"/>
              <a:t>the number of potential </a:t>
            </a:r>
            <a:r>
              <a:rPr lang="en-US" sz="1600" dirty="0" smtClean="0"/>
              <a:t>DAC users not to exceed 7500 (</a:t>
            </a:r>
            <a:r>
              <a:rPr lang="en-US" sz="1600" dirty="0"/>
              <a:t>relevant for file and database storage)</a:t>
            </a:r>
            <a:r>
              <a:rPr lang="en-US" sz="1600" dirty="0" smtClean="0"/>
              <a:t>.</a:t>
            </a:r>
          </a:p>
          <a:p>
            <a:endParaRPr lang="en-US" sz="1600" dirty="0"/>
          </a:p>
          <a:p>
            <a:r>
              <a:rPr lang="en-US" sz="1600" dirty="0"/>
              <a:t>Not all users will be accessing the computing cluster concurrently. </a:t>
            </a:r>
            <a:r>
              <a:rPr lang="en-US" sz="1600" b="1" dirty="0"/>
              <a:t>We are estimating </a:t>
            </a:r>
            <a:r>
              <a:rPr lang="en-US" sz="1600" b="1" dirty="0" smtClean="0"/>
              <a:t>on order of a </a:t>
            </a:r>
            <a:r>
              <a:rPr lang="en-US" sz="1600" b="1" dirty="0"/>
              <a:t>~</a:t>
            </a:r>
            <a:r>
              <a:rPr lang="en-US" sz="1600" b="1" dirty="0" smtClean="0"/>
              <a:t>100.</a:t>
            </a:r>
            <a:endParaRPr lang="en-US" sz="1600" b="1" dirty="0"/>
          </a:p>
          <a:p>
            <a:endParaRPr lang="en-US" sz="1600" dirty="0"/>
          </a:p>
          <a:p>
            <a:r>
              <a:rPr lang="en-US" sz="1600" dirty="0" smtClean="0"/>
              <a:t>Though this </a:t>
            </a:r>
            <a:r>
              <a:rPr lang="en-US" sz="1600" dirty="0"/>
              <a:t>is a relatively small </a:t>
            </a:r>
            <a:r>
              <a:rPr lang="en-US" sz="1600" dirty="0" smtClean="0"/>
              <a:t>cluster by 2020-era standards, it will be </a:t>
            </a:r>
            <a:r>
              <a:rPr lang="en-US" sz="1600" b="1" dirty="0" smtClean="0"/>
              <a:t>sufficient to enable preliminary end-user science analyses</a:t>
            </a:r>
            <a:r>
              <a:rPr lang="en-US" sz="1600" dirty="0" smtClean="0"/>
              <a:t> (working on catalogs, smaller number of images) and creation of some added-value (Level 3) data products.</a:t>
            </a:r>
          </a:p>
          <a:p>
            <a:endParaRPr lang="en-US" sz="1600" dirty="0"/>
          </a:p>
          <a:p>
            <a:r>
              <a:rPr lang="en-US" sz="1600" b="1" i="1" dirty="0" smtClean="0"/>
              <a:t>Think of this as having your own server with a few TB of disk and database storage, right next to the LSST data, with a chance to use tens to hundreds of cores for analysis.</a:t>
            </a:r>
          </a:p>
          <a:p>
            <a:endParaRPr lang="en-US" sz="1600" dirty="0"/>
          </a:p>
          <a:p>
            <a:r>
              <a:rPr lang="en-US" sz="1600" dirty="0" smtClean="0"/>
              <a:t>For larger endeavors (e.g., pixel-level reprocessing of the entire LSST dataset), the users will want to use resources beyond the LSST DAC (more later).</a:t>
            </a:r>
            <a:endParaRPr lang="en-US" sz="1600" dirty="0"/>
          </a:p>
        </p:txBody>
      </p:sp>
      <p:sp>
        <p:nvSpPr>
          <p:cNvPr id="5" name="TextBox 4"/>
          <p:cNvSpPr txBox="1"/>
          <p:nvPr/>
        </p:nvSpPr>
        <p:spPr>
          <a:xfrm>
            <a:off x="228600" y="4280118"/>
            <a:ext cx="3124200" cy="1815882"/>
          </a:xfrm>
          <a:prstGeom prst="rect">
            <a:avLst/>
          </a:prstGeom>
          <a:solidFill>
            <a:srgbClr val="2284A4">
              <a:alpha val="84000"/>
            </a:srgbClr>
          </a:solidFill>
          <a:effectLst/>
        </p:spPr>
        <p:txBody>
          <a:bodyPr wrap="square" lIns="91440" rtlCol="0" anchor="t" anchorCtr="1">
            <a:spAutoFit/>
          </a:bodyPr>
          <a:lstStyle/>
          <a:p>
            <a:r>
              <a:rPr lang="en-US" sz="1400" dirty="0" smtClean="0">
                <a:solidFill>
                  <a:schemeClr val="bg1"/>
                </a:solidFill>
              </a:rPr>
              <a:t>These resources will be made available to the users of the U.S. Data Access Center.</a:t>
            </a:r>
            <a:br>
              <a:rPr lang="en-US" sz="1400" dirty="0" smtClean="0">
                <a:solidFill>
                  <a:schemeClr val="bg1"/>
                </a:solidFill>
              </a:rPr>
            </a:br>
            <a:r>
              <a:rPr lang="en-US" sz="1400" dirty="0" smtClean="0">
                <a:solidFill>
                  <a:schemeClr val="bg1"/>
                </a:solidFill>
              </a:rPr>
              <a:t/>
            </a:r>
            <a:br>
              <a:rPr lang="en-US" sz="1400" dirty="0" smtClean="0">
                <a:solidFill>
                  <a:schemeClr val="bg1"/>
                </a:solidFill>
              </a:rPr>
            </a:br>
            <a:r>
              <a:rPr lang="en-US" sz="1400" dirty="0" smtClean="0">
                <a:solidFill>
                  <a:schemeClr val="bg1"/>
                </a:solidFill>
              </a:rPr>
              <a:t>All DAC users will begin with some default (small) allocation, with more likely to be made available via a (TBD) proposal process.</a:t>
            </a:r>
          </a:p>
        </p:txBody>
      </p:sp>
    </p:spTree>
    <p:extLst>
      <p:ext uri="{BB962C8B-B14F-4D97-AF65-F5344CB8AC3E}">
        <p14:creationId xmlns:p14="http://schemas.microsoft.com/office/powerpoint/2010/main" val="18335796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815" y="154317"/>
            <a:ext cx="7100673" cy="557213"/>
          </a:xfrm>
        </p:spPr>
        <p:txBody>
          <a:bodyPr/>
          <a:lstStyle/>
          <a:p>
            <a:r>
              <a:rPr lang="en-US" dirty="0" smtClean="0"/>
              <a:t>Level 3: Added-value Data Products</a:t>
            </a:r>
            <a:endParaRPr lang="en-US" dirty="0">
              <a:solidFill>
                <a:schemeClr val="accent4"/>
              </a:solidFill>
            </a:endParaRPr>
          </a:p>
        </p:txBody>
      </p:sp>
      <p:sp>
        <p:nvSpPr>
          <p:cNvPr id="3" name="Text Placeholder 2"/>
          <p:cNvSpPr>
            <a:spLocks noGrp="1"/>
          </p:cNvSpPr>
          <p:nvPr>
            <p:ph type="body" idx="1"/>
          </p:nvPr>
        </p:nvSpPr>
        <p:spPr>
          <a:xfrm>
            <a:off x="457199" y="914400"/>
            <a:ext cx="8229601" cy="5310187"/>
          </a:xfrm>
        </p:spPr>
        <p:txBody>
          <a:bodyPr/>
          <a:lstStyle/>
          <a:p>
            <a:r>
              <a:rPr lang="en-US" sz="1800" b="1" dirty="0" smtClean="0">
                <a:solidFill>
                  <a:schemeClr val="accent1"/>
                </a:solidFill>
              </a:rPr>
              <a:t>Level 3 Data Products: Added-value </a:t>
            </a:r>
            <a:r>
              <a:rPr lang="en-US" sz="1800" b="1" dirty="0">
                <a:solidFill>
                  <a:schemeClr val="accent1"/>
                </a:solidFill>
              </a:rPr>
              <a:t>p</a:t>
            </a:r>
            <a:r>
              <a:rPr lang="en-US" sz="1800" b="1" dirty="0" smtClean="0">
                <a:solidFill>
                  <a:schemeClr val="accent1"/>
                </a:solidFill>
              </a:rPr>
              <a:t>roducts created by the community</a:t>
            </a:r>
            <a:br>
              <a:rPr lang="en-US" sz="1800" b="1" dirty="0" smtClean="0">
                <a:solidFill>
                  <a:schemeClr val="accent1"/>
                </a:solidFill>
              </a:rPr>
            </a:br>
            <a:endParaRPr lang="en-US" sz="1800" b="1" dirty="0" smtClean="0">
              <a:solidFill>
                <a:schemeClr val="accent1"/>
              </a:solidFill>
            </a:endParaRPr>
          </a:p>
          <a:p>
            <a:r>
              <a:rPr lang="en-US" sz="1800" dirty="0" smtClean="0"/>
              <a:t>These may enable science use-cases not fully covered by what we’ll generate in Level 1 and 2:</a:t>
            </a:r>
            <a:endParaRPr lang="en-US" sz="1800" dirty="0"/>
          </a:p>
          <a:p>
            <a:pPr lvl="1"/>
            <a:r>
              <a:rPr lang="en-US" sz="1800" dirty="0"/>
              <a:t>Custom processing of deep drilling </a:t>
            </a:r>
            <a:r>
              <a:rPr lang="en-US" sz="1800" dirty="0" smtClean="0"/>
              <a:t>fields</a:t>
            </a:r>
          </a:p>
          <a:p>
            <a:pPr lvl="1"/>
            <a:r>
              <a:rPr lang="en-US" sz="1800" dirty="0" err="1" smtClean="0"/>
              <a:t>SNe</a:t>
            </a:r>
            <a:r>
              <a:rPr lang="en-US" sz="1800" dirty="0" smtClean="0"/>
              <a:t> photometry (e.g. CFHT-LS type forward modeling)</a:t>
            </a:r>
            <a:endParaRPr lang="en-US" sz="1800" dirty="0"/>
          </a:p>
          <a:p>
            <a:pPr lvl="1"/>
            <a:r>
              <a:rPr lang="en-US" sz="1800" dirty="0" smtClean="0"/>
              <a:t>Extremely </a:t>
            </a:r>
            <a:r>
              <a:rPr lang="en-US" sz="1800" dirty="0"/>
              <a:t>crowded field photometry (e.g., globular clusters)</a:t>
            </a:r>
          </a:p>
          <a:p>
            <a:pPr lvl="1"/>
            <a:r>
              <a:rPr lang="en-US" sz="1800" dirty="0" smtClean="0"/>
              <a:t>Characterization </a:t>
            </a:r>
            <a:r>
              <a:rPr lang="en-US" sz="1800" dirty="0"/>
              <a:t>of diffuse structures (e.g., ISM)</a:t>
            </a:r>
          </a:p>
          <a:p>
            <a:pPr lvl="1"/>
            <a:r>
              <a:rPr lang="en-US" sz="1800" dirty="0" smtClean="0"/>
              <a:t>Custom </a:t>
            </a:r>
            <a:r>
              <a:rPr lang="en-US" sz="1800" dirty="0"/>
              <a:t>measurement </a:t>
            </a:r>
            <a:r>
              <a:rPr lang="en-US" sz="1800" dirty="0" smtClean="0"/>
              <a:t>algorithms</a:t>
            </a:r>
          </a:p>
          <a:p>
            <a:pPr lvl="1"/>
            <a:r>
              <a:rPr lang="en-US" sz="1800" dirty="0"/>
              <a:t>Catalogs of </a:t>
            </a:r>
            <a:r>
              <a:rPr lang="en-US" sz="1800" dirty="0" err="1"/>
              <a:t>SNe</a:t>
            </a:r>
            <a:r>
              <a:rPr lang="en-US" sz="1800" dirty="0"/>
              <a:t> light </a:t>
            </a:r>
            <a:r>
              <a:rPr lang="en-US" sz="1800" dirty="0" err="1" smtClean="0"/>
              <a:t>echos</a:t>
            </a:r>
            <a:endParaRPr lang="en-US" sz="1800" dirty="0"/>
          </a:p>
          <a:p>
            <a:endParaRPr lang="en-US" sz="1800" dirty="0" smtClean="0">
              <a:solidFill>
                <a:srgbClr val="800000"/>
              </a:solidFill>
            </a:endParaRPr>
          </a:p>
          <a:p>
            <a:r>
              <a:rPr lang="en-US" sz="1800" dirty="0" smtClean="0"/>
              <a:t>The user computing and storage present in the LSST Science Platform are meant to enable next-to-the-data realization of use cases like the ones above.</a:t>
            </a:r>
          </a:p>
          <a:p>
            <a:endParaRPr lang="en-US" sz="1800" dirty="0" smtClean="0"/>
          </a:p>
          <a:p>
            <a:r>
              <a:rPr lang="en-US" sz="1800" dirty="0" smtClean="0"/>
              <a:t>Level </a:t>
            </a:r>
            <a:r>
              <a:rPr lang="en-US" sz="1800" dirty="0"/>
              <a:t>3 </a:t>
            </a:r>
            <a:r>
              <a:rPr lang="en-US" sz="1800" dirty="0" smtClean="0"/>
              <a:t>software/data products may </a:t>
            </a:r>
            <a:r>
              <a:rPr lang="en-US" sz="1800" dirty="0"/>
              <a:t>be migrated to Level 2 (with owners’ permission</a:t>
            </a:r>
            <a:r>
              <a:rPr lang="en-US" sz="1800" dirty="0" smtClean="0"/>
              <a:t>); this is one of the ways how Level 2 products will evolve.</a:t>
            </a:r>
            <a:endParaRPr lang="en-US" sz="1800" dirty="0"/>
          </a:p>
        </p:txBody>
      </p:sp>
    </p:spTree>
    <p:extLst>
      <p:ext uri="{BB962C8B-B14F-4D97-AF65-F5344CB8AC3E}">
        <p14:creationId xmlns:p14="http://schemas.microsoft.com/office/powerpoint/2010/main" val="58249015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we (think) we will work with LSST data?</a:t>
            </a:r>
          </a:p>
        </p:txBody>
      </p:sp>
      <p:grpSp>
        <p:nvGrpSpPr>
          <p:cNvPr id="59" name="Group 58"/>
          <p:cNvGrpSpPr/>
          <p:nvPr/>
        </p:nvGrpSpPr>
        <p:grpSpPr>
          <a:xfrm>
            <a:off x="228600" y="1262194"/>
            <a:ext cx="8768318" cy="3505886"/>
            <a:chOff x="-283174" y="762964"/>
            <a:chExt cx="13643664" cy="5158055"/>
          </a:xfrm>
        </p:grpSpPr>
        <p:sp>
          <p:nvSpPr>
            <p:cNvPr id="4" name="Trapezoid 3"/>
            <p:cNvSpPr/>
            <p:nvPr/>
          </p:nvSpPr>
          <p:spPr>
            <a:xfrm>
              <a:off x="-283174" y="1746565"/>
              <a:ext cx="13400259" cy="530341"/>
            </a:xfrm>
            <a:prstGeom prst="trapezoid">
              <a:avLst>
                <a:gd name="adj" fmla="val 308008"/>
              </a:avLst>
            </a:prstGeom>
            <a:gradFill>
              <a:gsLst>
                <a:gs pos="0">
                  <a:schemeClr val="tx1">
                    <a:alpha val="7000"/>
                  </a:schemeClr>
                </a:gs>
                <a:gs pos="100000">
                  <a:schemeClr val="accent1">
                    <a:tint val="50000"/>
                    <a:shade val="100000"/>
                    <a:satMod val="350000"/>
                    <a:alpha val="600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Parallelogram 4"/>
            <p:cNvSpPr/>
            <p:nvPr/>
          </p:nvSpPr>
          <p:spPr>
            <a:xfrm flipH="1">
              <a:off x="-283173" y="2362200"/>
              <a:ext cx="13400259" cy="3558819"/>
            </a:xfrm>
            <a:prstGeom prst="parallelogram">
              <a:avLst>
                <a:gd name="adj" fmla="val 0"/>
              </a:avLst>
            </a:prstGeom>
            <a:solidFill>
              <a:schemeClr val="accent1"/>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prstClr val="white"/>
                </a:solidFill>
                <a:latin typeface="Calibri"/>
              </a:endParaRPr>
            </a:p>
          </p:txBody>
        </p:sp>
        <p:sp>
          <p:nvSpPr>
            <p:cNvPr id="6" name="Parallelogram 5"/>
            <p:cNvSpPr/>
            <p:nvPr/>
          </p:nvSpPr>
          <p:spPr>
            <a:xfrm flipH="1">
              <a:off x="-190948" y="2759099"/>
              <a:ext cx="4349383" cy="1234636"/>
            </a:xfrm>
            <a:prstGeom prst="parallelogram">
              <a:avLst>
                <a:gd name="adj" fmla="val 0"/>
              </a:avLst>
            </a:prstGeom>
            <a:solidFill>
              <a:schemeClr val="tx2">
                <a:lumMod val="75000"/>
              </a:schemeClr>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prstClr val="white"/>
                </a:solidFill>
                <a:latin typeface="Calibri"/>
              </a:endParaRPr>
            </a:p>
          </p:txBody>
        </p:sp>
        <p:sp>
          <p:nvSpPr>
            <p:cNvPr id="7" name="TextBox 6"/>
            <p:cNvSpPr txBox="1"/>
            <p:nvPr/>
          </p:nvSpPr>
          <p:spPr>
            <a:xfrm>
              <a:off x="1738630" y="3259078"/>
              <a:ext cx="1452269" cy="423922"/>
            </a:xfrm>
            <a:prstGeom prst="rect">
              <a:avLst/>
            </a:prstGeom>
            <a:noFill/>
          </p:spPr>
          <p:txBody>
            <a:bodyPr wrap="none" rtlCol="0">
              <a:spAutoFit/>
            </a:bodyPr>
            <a:lstStyle/>
            <a:p>
              <a:pPr algn="ctr"/>
              <a:r>
                <a:rPr lang="en-US" sz="1000" i="1" dirty="0" smtClean="0">
                  <a:solidFill>
                    <a:srgbClr val="FFFFFF"/>
                  </a:solidFill>
                  <a:latin typeface="BlairMdITC TT-Medium"/>
                  <a:cs typeface="BlairMdITC TT-Medium"/>
                </a:rPr>
                <a:t>Portal</a:t>
              </a:r>
              <a:endParaRPr lang="en-US" sz="1000" i="1" dirty="0">
                <a:solidFill>
                  <a:srgbClr val="FFFFFF"/>
                </a:solidFill>
                <a:latin typeface="BlairMdITC TT-Medium"/>
                <a:cs typeface="BlairMdITC TT-Medium"/>
              </a:endParaRPr>
            </a:p>
          </p:txBody>
        </p:sp>
        <p:pic>
          <p:nvPicPr>
            <p:cNvPr id="8" name="Picture 7"/>
            <p:cNvPicPr>
              <a:picLocks noChangeAspect="1"/>
            </p:cNvPicPr>
            <p:nvPr/>
          </p:nvPicPr>
          <p:blipFill rotWithShape="1">
            <a:blip r:embed="rId2">
              <a:lum bright="70000" contrast="-70000"/>
            </a:blip>
            <a:srcRect t="38699" r="48705"/>
            <a:stretch/>
          </p:blipFill>
          <p:spPr>
            <a:xfrm>
              <a:off x="272693" y="3085230"/>
              <a:ext cx="762000" cy="569156"/>
            </a:xfrm>
            <a:prstGeom prst="rect">
              <a:avLst/>
            </a:prstGeom>
          </p:spPr>
        </p:pic>
        <p:grpSp>
          <p:nvGrpSpPr>
            <p:cNvPr id="9" name="Group 8"/>
            <p:cNvGrpSpPr/>
            <p:nvPr/>
          </p:nvGrpSpPr>
          <p:grpSpPr>
            <a:xfrm>
              <a:off x="4226487" y="2759099"/>
              <a:ext cx="4349383" cy="1234636"/>
              <a:chOff x="8444654" y="1787292"/>
              <a:chExt cx="4349383" cy="1234636"/>
            </a:xfrm>
          </p:grpSpPr>
          <p:sp>
            <p:nvSpPr>
              <p:cNvPr id="10" name="Parallelogram 9"/>
              <p:cNvSpPr/>
              <p:nvPr/>
            </p:nvSpPr>
            <p:spPr>
              <a:xfrm flipH="1">
                <a:off x="8444654" y="1787292"/>
                <a:ext cx="4349383" cy="1234636"/>
              </a:xfrm>
              <a:prstGeom prst="parallelogram">
                <a:avLst>
                  <a:gd name="adj" fmla="val 0"/>
                </a:avLst>
              </a:prstGeom>
              <a:solidFill>
                <a:schemeClr val="tx2">
                  <a:lumMod val="75000"/>
                </a:schemeClr>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prstClr val="white"/>
                  </a:solidFill>
                  <a:latin typeface="Calibri"/>
                </a:endParaRPr>
              </a:p>
            </p:txBody>
          </p:sp>
          <p:pic>
            <p:nvPicPr>
              <p:cNvPr id="11" name="Picture 10"/>
              <p:cNvPicPr>
                <a:picLocks noChangeAspect="1"/>
              </p:cNvPicPr>
              <p:nvPr/>
            </p:nvPicPr>
            <p:blipFill>
              <a:blip r:embed="rId3">
                <a:duotone>
                  <a:schemeClr val="bg2">
                    <a:shade val="45000"/>
                    <a:satMod val="135000"/>
                  </a:schemeClr>
                  <a:prstClr val="white"/>
                </a:duotone>
              </a:blip>
              <a:stretch>
                <a:fillRect/>
              </a:stretch>
            </p:blipFill>
            <p:spPr>
              <a:xfrm>
                <a:off x="11465475" y="1955128"/>
                <a:ext cx="838200" cy="838200"/>
              </a:xfrm>
              <a:prstGeom prst="rect">
                <a:avLst/>
              </a:prstGeom>
            </p:spPr>
          </p:pic>
          <p:sp>
            <p:nvSpPr>
              <p:cNvPr id="12" name="TextBox 11"/>
              <p:cNvSpPr txBox="1"/>
              <p:nvPr/>
            </p:nvSpPr>
            <p:spPr>
              <a:xfrm>
                <a:off x="9152067" y="2287272"/>
                <a:ext cx="1968503" cy="362254"/>
              </a:xfrm>
              <a:prstGeom prst="rect">
                <a:avLst/>
              </a:prstGeom>
              <a:noFill/>
            </p:spPr>
            <p:txBody>
              <a:bodyPr wrap="none" rtlCol="0">
                <a:spAutoFit/>
              </a:bodyPr>
              <a:lstStyle/>
              <a:p>
                <a:r>
                  <a:rPr lang="en-US" sz="1000" i="1" dirty="0" err="1" smtClean="0">
                    <a:solidFill>
                      <a:srgbClr val="FFFFFF"/>
                    </a:solidFill>
                    <a:latin typeface="BlairMdITC TT-Medium"/>
                    <a:cs typeface="BlairMdITC TT-Medium"/>
                  </a:rPr>
                  <a:t>JupyterLab</a:t>
                </a:r>
                <a:endParaRPr lang="en-US" sz="1000" i="1" dirty="0">
                  <a:solidFill>
                    <a:srgbClr val="FFFFFF"/>
                  </a:solidFill>
                  <a:latin typeface="BlairMdITC TT-Medium"/>
                  <a:cs typeface="BlairMdITC TT-Medium"/>
                </a:endParaRPr>
              </a:p>
            </p:txBody>
          </p:sp>
        </p:grpSp>
        <p:grpSp>
          <p:nvGrpSpPr>
            <p:cNvPr id="13" name="Group 12"/>
            <p:cNvGrpSpPr/>
            <p:nvPr/>
          </p:nvGrpSpPr>
          <p:grpSpPr>
            <a:xfrm>
              <a:off x="4121974" y="4137422"/>
              <a:ext cx="2363041" cy="1600200"/>
              <a:chOff x="4522887" y="3028110"/>
              <a:chExt cx="2363041" cy="1600200"/>
            </a:xfrm>
          </p:grpSpPr>
          <p:sp>
            <p:nvSpPr>
              <p:cNvPr id="14" name="Parallelogram 13"/>
              <p:cNvSpPr/>
              <p:nvPr/>
            </p:nvSpPr>
            <p:spPr>
              <a:xfrm flipH="1">
                <a:off x="4613870" y="3028110"/>
                <a:ext cx="2145385" cy="1600200"/>
              </a:xfrm>
              <a:prstGeom prst="parallelogram">
                <a:avLst>
                  <a:gd name="adj" fmla="val 0"/>
                </a:avLst>
              </a:prstGeom>
              <a:solidFill>
                <a:schemeClr val="tx2">
                  <a:lumMod val="50000"/>
                </a:schemeClr>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prstClr val="white"/>
                  </a:solidFill>
                  <a:latin typeface="Calibri"/>
                </a:endParaRPr>
              </a:p>
            </p:txBody>
          </p:sp>
          <p:sp>
            <p:nvSpPr>
              <p:cNvPr id="15" name="TextBox 14"/>
              <p:cNvSpPr txBox="1"/>
              <p:nvPr/>
            </p:nvSpPr>
            <p:spPr>
              <a:xfrm>
                <a:off x="4522887" y="4247310"/>
                <a:ext cx="2363041" cy="370933"/>
              </a:xfrm>
              <a:prstGeom prst="rect">
                <a:avLst/>
              </a:prstGeom>
              <a:noFill/>
            </p:spPr>
            <p:txBody>
              <a:bodyPr wrap="none" rtlCol="0">
                <a:spAutoFit/>
              </a:bodyPr>
              <a:lstStyle/>
              <a:p>
                <a:pPr algn="ctr"/>
                <a:r>
                  <a:rPr lang="en-US" sz="800" i="1" dirty="0" smtClean="0">
                    <a:solidFill>
                      <a:srgbClr val="FFFFFF"/>
                    </a:solidFill>
                    <a:latin typeface="BlairMdITC TT-Medium"/>
                    <a:cs typeface="BlairMdITC TT-Medium"/>
                  </a:rPr>
                  <a:t>User Databases</a:t>
                </a:r>
                <a:endParaRPr lang="en-US" sz="800" i="1" dirty="0">
                  <a:solidFill>
                    <a:srgbClr val="FFFFFF"/>
                  </a:solidFill>
                  <a:latin typeface="BlairMdITC TT-Medium"/>
                  <a:cs typeface="BlairMdITC TT-Medium"/>
                </a:endParaRPr>
              </a:p>
            </p:txBody>
          </p:sp>
          <p:pic>
            <p:nvPicPr>
              <p:cNvPr id="16" name="Picture 15"/>
              <p:cNvPicPr>
                <a:picLocks noChangeAspect="1"/>
              </p:cNvPicPr>
              <p:nvPr/>
            </p:nvPicPr>
            <p:blipFill>
              <a:blip r:embed="rId4">
                <a:duotone>
                  <a:schemeClr val="accent1">
                    <a:shade val="45000"/>
                    <a:satMod val="135000"/>
                  </a:schemeClr>
                  <a:prstClr val="white"/>
                </a:duotone>
              </a:blip>
              <a:stretch>
                <a:fillRect/>
              </a:stretch>
            </p:blipFill>
            <p:spPr>
              <a:xfrm>
                <a:off x="5331428" y="3353230"/>
                <a:ext cx="685800" cy="685800"/>
              </a:xfrm>
              <a:prstGeom prst="rect">
                <a:avLst/>
              </a:prstGeom>
            </p:spPr>
          </p:pic>
        </p:grpSp>
        <p:sp>
          <p:nvSpPr>
            <p:cNvPr id="17" name="TextBox 16"/>
            <p:cNvSpPr txBox="1"/>
            <p:nvPr/>
          </p:nvSpPr>
          <p:spPr>
            <a:xfrm>
              <a:off x="4066489" y="2327177"/>
              <a:ext cx="4758646" cy="476913"/>
            </a:xfrm>
            <a:prstGeom prst="rect">
              <a:avLst/>
            </a:prstGeom>
            <a:noFill/>
          </p:spPr>
          <p:txBody>
            <a:bodyPr wrap="none" rtlCol="0">
              <a:spAutoFit/>
            </a:bodyPr>
            <a:lstStyle/>
            <a:p>
              <a:pPr algn="ctr"/>
              <a:r>
                <a:rPr lang="en-US" sz="1200" i="1" dirty="0" smtClean="0">
                  <a:solidFill>
                    <a:schemeClr val="bg1"/>
                  </a:solidFill>
                  <a:latin typeface="BlairMdITC TT-Medium"/>
                  <a:cs typeface="BlairMdITC TT-Medium"/>
                </a:rPr>
                <a:t>LSST Science Platform</a:t>
              </a:r>
              <a:endParaRPr lang="en-US" sz="1200" i="1" dirty="0">
                <a:solidFill>
                  <a:schemeClr val="bg1"/>
                </a:solidFill>
                <a:latin typeface="BlairMdITC TT-Medium"/>
                <a:cs typeface="BlairMdITC TT-Medium"/>
              </a:endParaRPr>
            </a:p>
          </p:txBody>
        </p:sp>
        <p:grpSp>
          <p:nvGrpSpPr>
            <p:cNvPr id="18" name="Group 17"/>
            <p:cNvGrpSpPr/>
            <p:nvPr/>
          </p:nvGrpSpPr>
          <p:grpSpPr>
            <a:xfrm>
              <a:off x="10750202" y="4137422"/>
              <a:ext cx="2360281" cy="1600200"/>
              <a:chOff x="6743840" y="3028110"/>
              <a:chExt cx="2360281" cy="1600200"/>
            </a:xfrm>
          </p:grpSpPr>
          <p:sp>
            <p:nvSpPr>
              <p:cNvPr id="19" name="Parallelogram 18"/>
              <p:cNvSpPr/>
              <p:nvPr/>
            </p:nvSpPr>
            <p:spPr>
              <a:xfrm flipH="1">
                <a:off x="6815703" y="3028110"/>
                <a:ext cx="2145385" cy="1600200"/>
              </a:xfrm>
              <a:prstGeom prst="parallelogram">
                <a:avLst>
                  <a:gd name="adj" fmla="val 0"/>
                </a:avLst>
              </a:prstGeom>
              <a:solidFill>
                <a:srgbClr val="10253F"/>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prstClr val="white"/>
                  </a:solidFill>
                  <a:latin typeface="Calibri"/>
                </a:endParaRPr>
              </a:p>
            </p:txBody>
          </p:sp>
          <p:sp>
            <p:nvSpPr>
              <p:cNvPr id="20" name="TextBox 19"/>
              <p:cNvSpPr txBox="1"/>
              <p:nvPr/>
            </p:nvSpPr>
            <p:spPr>
              <a:xfrm>
                <a:off x="6743840" y="4247310"/>
                <a:ext cx="2360281" cy="370933"/>
              </a:xfrm>
              <a:prstGeom prst="rect">
                <a:avLst/>
              </a:prstGeom>
              <a:noFill/>
            </p:spPr>
            <p:txBody>
              <a:bodyPr wrap="none" rtlCol="0">
                <a:spAutoFit/>
              </a:bodyPr>
              <a:lstStyle/>
              <a:p>
                <a:pPr algn="ctr"/>
                <a:r>
                  <a:rPr lang="en-US" sz="800" i="1" dirty="0" smtClean="0">
                    <a:solidFill>
                      <a:srgbClr val="FFFFFF"/>
                    </a:solidFill>
                    <a:latin typeface="BlairMdITC TT-Medium"/>
                    <a:cs typeface="BlairMdITC TT-Medium"/>
                  </a:rPr>
                  <a:t>Software Tools</a:t>
                </a:r>
                <a:endParaRPr lang="en-US" sz="800" i="1" dirty="0">
                  <a:solidFill>
                    <a:srgbClr val="FFFFFF"/>
                  </a:solidFill>
                  <a:latin typeface="BlairMdITC TT-Medium"/>
                  <a:cs typeface="BlairMdITC TT-Medium"/>
                </a:endParaRPr>
              </a:p>
            </p:txBody>
          </p:sp>
          <p:pic>
            <p:nvPicPr>
              <p:cNvPr id="21" name="Picture 20"/>
              <p:cNvPicPr>
                <a:picLocks noChangeAspect="1"/>
              </p:cNvPicPr>
              <p:nvPr/>
            </p:nvPicPr>
            <p:blipFill>
              <a:blip r:embed="rId5">
                <a:duotone>
                  <a:schemeClr val="accent1">
                    <a:shade val="45000"/>
                    <a:satMod val="135000"/>
                  </a:schemeClr>
                  <a:prstClr val="white"/>
                </a:duotone>
              </a:blip>
              <a:stretch>
                <a:fillRect/>
              </a:stretch>
            </p:blipFill>
            <p:spPr>
              <a:xfrm>
                <a:off x="7335662" y="3749284"/>
                <a:ext cx="365097" cy="365097"/>
              </a:xfrm>
              <a:prstGeom prst="rect">
                <a:avLst/>
              </a:prstGeom>
            </p:spPr>
          </p:pic>
          <p:pic>
            <p:nvPicPr>
              <p:cNvPr id="22" name="Picture 21"/>
              <p:cNvPicPr>
                <a:picLocks noChangeAspect="1"/>
              </p:cNvPicPr>
              <p:nvPr/>
            </p:nvPicPr>
            <p:blipFill>
              <a:blip r:embed="rId6">
                <a:duotone>
                  <a:schemeClr val="accent1">
                    <a:shade val="45000"/>
                    <a:satMod val="135000"/>
                  </a:schemeClr>
                  <a:prstClr val="white"/>
                </a:duotone>
              </a:blip>
              <a:stretch>
                <a:fillRect/>
              </a:stretch>
            </p:blipFill>
            <p:spPr>
              <a:xfrm>
                <a:off x="7871573" y="3919766"/>
                <a:ext cx="549303" cy="205989"/>
              </a:xfrm>
              <a:prstGeom prst="rect">
                <a:avLst/>
              </a:prstGeom>
            </p:spPr>
          </p:pic>
          <p:pic>
            <p:nvPicPr>
              <p:cNvPr id="23" name="Picture 22"/>
              <p:cNvPicPr>
                <a:picLocks noChangeAspect="1"/>
              </p:cNvPicPr>
              <p:nvPr/>
            </p:nvPicPr>
            <p:blipFill>
              <a:blip r:embed="rId7">
                <a:duotone>
                  <a:schemeClr val="accent1">
                    <a:shade val="45000"/>
                    <a:satMod val="135000"/>
                  </a:schemeClr>
                  <a:prstClr val="white"/>
                </a:duotone>
              </a:blip>
              <a:stretch>
                <a:fillRect/>
              </a:stretch>
            </p:blipFill>
            <p:spPr>
              <a:xfrm>
                <a:off x="7977807" y="3266754"/>
                <a:ext cx="479174" cy="448028"/>
              </a:xfrm>
              <a:prstGeom prst="rect">
                <a:avLst/>
              </a:prstGeom>
            </p:spPr>
          </p:pic>
          <p:pic>
            <p:nvPicPr>
              <p:cNvPr id="24" name="Picture 23"/>
              <p:cNvPicPr>
                <a:picLocks noChangeAspect="1"/>
              </p:cNvPicPr>
              <p:nvPr/>
            </p:nvPicPr>
            <p:blipFill rotWithShape="1">
              <a:blip r:embed="rId8">
                <a:duotone>
                  <a:schemeClr val="accent1">
                    <a:shade val="45000"/>
                    <a:satMod val="135000"/>
                  </a:schemeClr>
                  <a:prstClr val="white"/>
                </a:duotone>
                <a:extLst>
                  <a:ext uri="{BEBA8EAE-BF5A-486C-A8C5-ECC9F3942E4B}">
                    <a14:imgProps xmlns:a14="http://schemas.microsoft.com/office/drawing/2010/main">
                      <a14:imgLayer r:embed="rId9">
                        <a14:imgEffect>
                          <a14:saturation sat="0"/>
                        </a14:imgEffect>
                      </a14:imgLayer>
                    </a14:imgProps>
                  </a:ext>
                </a:extLst>
              </a:blip>
              <a:srcRect l="6713" t="10108" r="3828" b="29474"/>
              <a:stretch/>
            </p:blipFill>
            <p:spPr>
              <a:xfrm>
                <a:off x="7276706" y="3353230"/>
                <a:ext cx="671303" cy="170012"/>
              </a:xfrm>
              <a:prstGeom prst="rect">
                <a:avLst/>
              </a:prstGeom>
            </p:spPr>
          </p:pic>
          <p:pic>
            <p:nvPicPr>
              <p:cNvPr id="25" name="Picture 24"/>
              <p:cNvPicPr>
                <a:picLocks noChangeAspect="1"/>
              </p:cNvPicPr>
              <p:nvPr/>
            </p:nvPicPr>
            <p:blipFill rotWithShape="1">
              <a:blip r:embed="rId10">
                <a:duotone>
                  <a:schemeClr val="accent1">
                    <a:shade val="45000"/>
                    <a:satMod val="135000"/>
                  </a:schemeClr>
                  <a:prstClr val="white"/>
                </a:duotone>
              </a:blip>
              <a:srcRect l="32153" r="33069" b="33786"/>
              <a:stretch/>
            </p:blipFill>
            <p:spPr>
              <a:xfrm>
                <a:off x="7676115" y="3560266"/>
                <a:ext cx="351086" cy="334218"/>
              </a:xfrm>
              <a:prstGeom prst="rect">
                <a:avLst/>
              </a:prstGeom>
            </p:spPr>
          </p:pic>
        </p:grpSp>
        <p:grpSp>
          <p:nvGrpSpPr>
            <p:cNvPr id="26" name="Group 25"/>
            <p:cNvGrpSpPr/>
            <p:nvPr/>
          </p:nvGrpSpPr>
          <p:grpSpPr>
            <a:xfrm>
              <a:off x="8516073" y="4137422"/>
              <a:ext cx="2371319" cy="1600200"/>
              <a:chOff x="4509711" y="3028110"/>
              <a:chExt cx="2371319" cy="1600200"/>
            </a:xfrm>
          </p:grpSpPr>
          <p:grpSp>
            <p:nvGrpSpPr>
              <p:cNvPr id="27" name="Group 26"/>
              <p:cNvGrpSpPr/>
              <p:nvPr/>
            </p:nvGrpSpPr>
            <p:grpSpPr>
              <a:xfrm>
                <a:off x="4509711" y="3028110"/>
                <a:ext cx="2371319" cy="1600200"/>
                <a:chOff x="105807" y="3028110"/>
                <a:chExt cx="2371319" cy="1600200"/>
              </a:xfrm>
            </p:grpSpPr>
            <p:sp>
              <p:nvSpPr>
                <p:cNvPr id="29" name="Parallelogram 28"/>
                <p:cNvSpPr/>
                <p:nvPr/>
              </p:nvSpPr>
              <p:spPr>
                <a:xfrm flipH="1">
                  <a:off x="206596" y="3028110"/>
                  <a:ext cx="2145385" cy="1600200"/>
                </a:xfrm>
                <a:prstGeom prst="parallelogram">
                  <a:avLst>
                    <a:gd name="adj" fmla="val 0"/>
                  </a:avLst>
                </a:prstGeom>
                <a:solidFill>
                  <a:srgbClr val="10253F"/>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prstClr val="white"/>
                    </a:solidFill>
                    <a:latin typeface="Calibri"/>
                  </a:endParaRPr>
                </a:p>
              </p:txBody>
            </p:sp>
            <p:pic>
              <p:nvPicPr>
                <p:cNvPr id="30" name="Picture 29"/>
                <p:cNvPicPr>
                  <a:picLocks noChangeAspect="1"/>
                </p:cNvPicPr>
                <p:nvPr/>
              </p:nvPicPr>
              <p:blipFill>
                <a:blip r:embed="rId11">
                  <a:alphaModFix amt="80000"/>
                  <a:duotone>
                    <a:schemeClr val="accent1">
                      <a:shade val="45000"/>
                      <a:satMod val="135000"/>
                    </a:schemeClr>
                    <a:prstClr val="white"/>
                  </a:duotone>
                </a:blip>
                <a:stretch>
                  <a:fillRect/>
                </a:stretch>
              </p:blipFill>
              <p:spPr>
                <a:xfrm flipH="1">
                  <a:off x="1226941" y="3377433"/>
                  <a:ext cx="359340" cy="685800"/>
                </a:xfrm>
                <a:prstGeom prst="rect">
                  <a:avLst/>
                </a:prstGeom>
                <a:noFill/>
              </p:spPr>
            </p:pic>
            <p:sp>
              <p:nvSpPr>
                <p:cNvPr id="31" name="TextBox 30"/>
                <p:cNvSpPr txBox="1"/>
                <p:nvPr/>
              </p:nvSpPr>
              <p:spPr>
                <a:xfrm>
                  <a:off x="105807" y="4247310"/>
                  <a:ext cx="2371319" cy="370933"/>
                </a:xfrm>
                <a:prstGeom prst="rect">
                  <a:avLst/>
                </a:prstGeom>
                <a:noFill/>
              </p:spPr>
              <p:txBody>
                <a:bodyPr wrap="none" rtlCol="0">
                  <a:spAutoFit/>
                </a:bodyPr>
                <a:lstStyle/>
                <a:p>
                  <a:pPr algn="ctr"/>
                  <a:r>
                    <a:rPr lang="en-US" sz="800" i="1" dirty="0" smtClean="0">
                      <a:solidFill>
                        <a:srgbClr val="FFFFFF"/>
                      </a:solidFill>
                      <a:latin typeface="BlairMdITC TT-Medium"/>
                      <a:cs typeface="BlairMdITC TT-Medium"/>
                    </a:rPr>
                    <a:t>User Computing</a:t>
                  </a:r>
                  <a:endParaRPr lang="en-US" sz="800" i="1" dirty="0">
                    <a:solidFill>
                      <a:srgbClr val="FFFFFF"/>
                    </a:solidFill>
                    <a:latin typeface="BlairMdITC TT-Medium"/>
                    <a:cs typeface="BlairMdITC TT-Medium"/>
                  </a:endParaRPr>
                </a:p>
              </p:txBody>
            </p:sp>
          </p:grpSp>
          <p:pic>
            <p:nvPicPr>
              <p:cNvPr id="28" name="Picture 27"/>
              <p:cNvPicPr>
                <a:picLocks noChangeAspect="1"/>
              </p:cNvPicPr>
              <p:nvPr/>
            </p:nvPicPr>
            <p:blipFill>
              <a:blip r:embed="rId11">
                <a:alphaModFix amt="80000"/>
                <a:duotone>
                  <a:schemeClr val="accent1">
                    <a:shade val="45000"/>
                    <a:satMod val="135000"/>
                  </a:schemeClr>
                  <a:prstClr val="white"/>
                </a:duotone>
              </a:blip>
              <a:stretch>
                <a:fillRect/>
              </a:stretch>
            </p:blipFill>
            <p:spPr>
              <a:xfrm flipH="1">
                <a:off x="5321505" y="3376381"/>
                <a:ext cx="359340" cy="685800"/>
              </a:xfrm>
              <a:prstGeom prst="rect">
                <a:avLst/>
              </a:prstGeom>
              <a:noFill/>
            </p:spPr>
          </p:pic>
        </p:grpSp>
        <p:grpSp>
          <p:nvGrpSpPr>
            <p:cNvPr id="32" name="Group 31"/>
            <p:cNvGrpSpPr/>
            <p:nvPr/>
          </p:nvGrpSpPr>
          <p:grpSpPr>
            <a:xfrm>
              <a:off x="6416957" y="4137422"/>
              <a:ext cx="2145385" cy="1600200"/>
              <a:chOff x="10635124" y="3165615"/>
              <a:chExt cx="2145385" cy="1600200"/>
            </a:xfrm>
          </p:grpSpPr>
          <p:grpSp>
            <p:nvGrpSpPr>
              <p:cNvPr id="33" name="Group 32"/>
              <p:cNvGrpSpPr/>
              <p:nvPr/>
            </p:nvGrpSpPr>
            <p:grpSpPr>
              <a:xfrm>
                <a:off x="10635124" y="3165615"/>
                <a:ext cx="2145385" cy="1600200"/>
                <a:chOff x="2410595" y="3028110"/>
                <a:chExt cx="2145385" cy="1600200"/>
              </a:xfrm>
            </p:grpSpPr>
            <p:sp>
              <p:nvSpPr>
                <p:cNvPr id="35" name="Parallelogram 34"/>
                <p:cNvSpPr/>
                <p:nvPr/>
              </p:nvSpPr>
              <p:spPr>
                <a:xfrm flipH="1">
                  <a:off x="2410595" y="3028110"/>
                  <a:ext cx="2145385" cy="1600200"/>
                </a:xfrm>
                <a:prstGeom prst="parallelogram">
                  <a:avLst>
                    <a:gd name="adj" fmla="val 0"/>
                  </a:avLst>
                </a:prstGeom>
                <a:solidFill>
                  <a:srgbClr val="10253F"/>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prstClr val="white"/>
                    </a:solidFill>
                    <a:latin typeface="Calibri"/>
                  </a:endParaRPr>
                </a:p>
              </p:txBody>
            </p:sp>
            <p:sp>
              <p:nvSpPr>
                <p:cNvPr id="36" name="TextBox 35"/>
                <p:cNvSpPr txBox="1"/>
                <p:nvPr/>
              </p:nvSpPr>
              <p:spPr>
                <a:xfrm>
                  <a:off x="2670984" y="4247310"/>
                  <a:ext cx="1626143" cy="370933"/>
                </a:xfrm>
                <a:prstGeom prst="rect">
                  <a:avLst/>
                </a:prstGeom>
                <a:noFill/>
              </p:spPr>
              <p:txBody>
                <a:bodyPr wrap="none" rtlCol="0">
                  <a:spAutoFit/>
                </a:bodyPr>
                <a:lstStyle/>
                <a:p>
                  <a:pPr algn="ctr"/>
                  <a:r>
                    <a:rPr lang="en-US" sz="800" i="1" dirty="0" smtClean="0">
                      <a:solidFill>
                        <a:srgbClr val="FFFFFF"/>
                      </a:solidFill>
                      <a:latin typeface="BlairMdITC TT-Medium"/>
                      <a:cs typeface="BlairMdITC TT-Medium"/>
                    </a:rPr>
                    <a:t>User Files</a:t>
                  </a:r>
                  <a:endParaRPr lang="en-US" sz="800" i="1" dirty="0">
                    <a:solidFill>
                      <a:srgbClr val="FFFFFF"/>
                    </a:solidFill>
                    <a:latin typeface="BlairMdITC TT-Medium"/>
                    <a:cs typeface="BlairMdITC TT-Medium"/>
                  </a:endParaRPr>
                </a:p>
              </p:txBody>
            </p:sp>
          </p:grpSp>
          <p:pic>
            <p:nvPicPr>
              <p:cNvPr id="34" name="Picture 33"/>
              <p:cNvPicPr>
                <a:picLocks noChangeAspect="1"/>
              </p:cNvPicPr>
              <p:nvPr/>
            </p:nvPicPr>
            <p:blipFill>
              <a:blip r:embed="rId12">
                <a:clrChange>
                  <a:clrFrom>
                    <a:srgbClr val="FFFFFF"/>
                  </a:clrFrom>
                  <a:clrTo>
                    <a:srgbClr val="FFFFFF">
                      <a:alpha val="0"/>
                    </a:srgbClr>
                  </a:clrTo>
                </a:clrChange>
              </a:blip>
              <a:stretch>
                <a:fillRect/>
              </a:stretch>
            </p:blipFill>
            <p:spPr>
              <a:xfrm>
                <a:off x="11418853" y="3553591"/>
                <a:ext cx="633685" cy="597395"/>
              </a:xfrm>
              <a:prstGeom prst="rect">
                <a:avLst/>
              </a:prstGeom>
            </p:spPr>
          </p:pic>
        </p:grpSp>
        <p:grpSp>
          <p:nvGrpSpPr>
            <p:cNvPr id="37" name="Group 36"/>
            <p:cNvGrpSpPr/>
            <p:nvPr/>
          </p:nvGrpSpPr>
          <p:grpSpPr>
            <a:xfrm>
              <a:off x="-190948" y="4141610"/>
              <a:ext cx="2198562" cy="1600200"/>
              <a:chOff x="4613870" y="3028110"/>
              <a:chExt cx="2198562" cy="1600200"/>
            </a:xfrm>
          </p:grpSpPr>
          <p:sp>
            <p:nvSpPr>
              <p:cNvPr id="38" name="Parallelogram 37"/>
              <p:cNvSpPr/>
              <p:nvPr/>
            </p:nvSpPr>
            <p:spPr>
              <a:xfrm flipH="1">
                <a:off x="4613870" y="3028110"/>
                <a:ext cx="2145385" cy="1600200"/>
              </a:xfrm>
              <a:prstGeom prst="parallelogram">
                <a:avLst>
                  <a:gd name="adj" fmla="val 0"/>
                </a:avLst>
              </a:prstGeom>
              <a:solidFill>
                <a:schemeClr val="tx2">
                  <a:lumMod val="50000"/>
                </a:schemeClr>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prstClr val="white"/>
                  </a:solidFill>
                  <a:latin typeface="Calibri"/>
                </a:endParaRPr>
              </a:p>
            </p:txBody>
          </p:sp>
          <p:sp>
            <p:nvSpPr>
              <p:cNvPr id="39" name="TextBox 38"/>
              <p:cNvSpPr txBox="1"/>
              <p:nvPr/>
            </p:nvSpPr>
            <p:spPr>
              <a:xfrm>
                <a:off x="4648108" y="4247310"/>
                <a:ext cx="2164324" cy="370933"/>
              </a:xfrm>
              <a:prstGeom prst="rect">
                <a:avLst/>
              </a:prstGeom>
              <a:noFill/>
            </p:spPr>
            <p:txBody>
              <a:bodyPr wrap="none" rtlCol="0">
                <a:spAutoFit/>
              </a:bodyPr>
              <a:lstStyle/>
              <a:p>
                <a:pPr algn="ctr"/>
                <a:r>
                  <a:rPr lang="en-US" sz="800" i="1" dirty="0" smtClean="0">
                    <a:solidFill>
                      <a:srgbClr val="FFFFFF"/>
                    </a:solidFill>
                    <a:latin typeface="BlairMdITC TT-Medium"/>
                    <a:cs typeface="BlairMdITC TT-Medium"/>
                  </a:rPr>
                  <a:t>Data Releases</a:t>
                </a:r>
                <a:endParaRPr lang="en-US" sz="800" i="1" dirty="0">
                  <a:solidFill>
                    <a:srgbClr val="FFFFFF"/>
                  </a:solidFill>
                  <a:latin typeface="BlairMdITC TT-Medium"/>
                  <a:cs typeface="BlairMdITC TT-Medium"/>
                </a:endParaRPr>
              </a:p>
            </p:txBody>
          </p:sp>
        </p:grpSp>
        <p:grpSp>
          <p:nvGrpSpPr>
            <p:cNvPr id="40" name="Group 39"/>
            <p:cNvGrpSpPr/>
            <p:nvPr/>
          </p:nvGrpSpPr>
          <p:grpSpPr>
            <a:xfrm>
              <a:off x="1993313" y="4141610"/>
              <a:ext cx="2186405" cy="1600200"/>
              <a:chOff x="2390856" y="3028110"/>
              <a:chExt cx="2186405" cy="1600200"/>
            </a:xfrm>
          </p:grpSpPr>
          <p:sp>
            <p:nvSpPr>
              <p:cNvPr id="41" name="Parallelogram 40"/>
              <p:cNvSpPr/>
              <p:nvPr/>
            </p:nvSpPr>
            <p:spPr>
              <a:xfrm flipH="1">
                <a:off x="2410595" y="3028110"/>
                <a:ext cx="2145385" cy="1600200"/>
              </a:xfrm>
              <a:prstGeom prst="parallelogram">
                <a:avLst>
                  <a:gd name="adj" fmla="val 0"/>
                </a:avLst>
              </a:prstGeom>
              <a:solidFill>
                <a:srgbClr val="10253F"/>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prstClr val="white"/>
                  </a:solidFill>
                  <a:latin typeface="Calibri"/>
                </a:endParaRPr>
              </a:p>
            </p:txBody>
          </p:sp>
          <p:sp>
            <p:nvSpPr>
              <p:cNvPr id="42" name="TextBox 41"/>
              <p:cNvSpPr txBox="1"/>
              <p:nvPr/>
            </p:nvSpPr>
            <p:spPr>
              <a:xfrm>
                <a:off x="2390856" y="4247310"/>
                <a:ext cx="2186405" cy="370933"/>
              </a:xfrm>
              <a:prstGeom prst="rect">
                <a:avLst/>
              </a:prstGeom>
              <a:noFill/>
            </p:spPr>
            <p:txBody>
              <a:bodyPr wrap="none" rtlCol="0">
                <a:spAutoFit/>
              </a:bodyPr>
              <a:lstStyle/>
              <a:p>
                <a:pPr algn="ctr"/>
                <a:r>
                  <a:rPr lang="en-US" sz="800" i="1" dirty="0" smtClean="0">
                    <a:solidFill>
                      <a:srgbClr val="FFFFFF"/>
                    </a:solidFill>
                    <a:latin typeface="BlairMdITC TT-Medium"/>
                    <a:cs typeface="BlairMdITC TT-Medium"/>
                  </a:rPr>
                  <a:t>Alert Streams</a:t>
                </a:r>
                <a:endParaRPr lang="en-US" sz="800" i="1" dirty="0">
                  <a:solidFill>
                    <a:srgbClr val="FFFFFF"/>
                  </a:solidFill>
                  <a:latin typeface="BlairMdITC TT-Medium"/>
                  <a:cs typeface="BlairMdITC TT-Medium"/>
                </a:endParaRPr>
              </a:p>
            </p:txBody>
          </p:sp>
        </p:grpSp>
        <p:grpSp>
          <p:nvGrpSpPr>
            <p:cNvPr id="43" name="Group 42"/>
            <p:cNvGrpSpPr/>
            <p:nvPr/>
          </p:nvGrpSpPr>
          <p:grpSpPr>
            <a:xfrm>
              <a:off x="8647373" y="2759099"/>
              <a:ext cx="4349383" cy="1234636"/>
              <a:chOff x="8444654" y="1787292"/>
              <a:chExt cx="4349383" cy="1234636"/>
            </a:xfrm>
          </p:grpSpPr>
          <p:sp>
            <p:nvSpPr>
              <p:cNvPr id="44" name="Parallelogram 43"/>
              <p:cNvSpPr/>
              <p:nvPr/>
            </p:nvSpPr>
            <p:spPr>
              <a:xfrm flipH="1">
                <a:off x="8444654" y="1787292"/>
                <a:ext cx="4349383" cy="1234636"/>
              </a:xfrm>
              <a:prstGeom prst="parallelogram">
                <a:avLst>
                  <a:gd name="adj" fmla="val 0"/>
                </a:avLst>
              </a:prstGeom>
              <a:solidFill>
                <a:schemeClr val="tx2">
                  <a:lumMod val="75000"/>
                </a:schemeClr>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prstClr val="white"/>
                  </a:solidFill>
                  <a:latin typeface="Calibri"/>
                </a:endParaRPr>
              </a:p>
            </p:txBody>
          </p:sp>
          <p:sp>
            <p:nvSpPr>
              <p:cNvPr id="45" name="TextBox 44"/>
              <p:cNvSpPr txBox="1"/>
              <p:nvPr/>
            </p:nvSpPr>
            <p:spPr>
              <a:xfrm>
                <a:off x="8886520" y="2287272"/>
                <a:ext cx="1554449" cy="407536"/>
              </a:xfrm>
              <a:prstGeom prst="rect">
                <a:avLst/>
              </a:prstGeom>
              <a:noFill/>
            </p:spPr>
            <p:txBody>
              <a:bodyPr wrap="none" rtlCol="0">
                <a:spAutoFit/>
              </a:bodyPr>
              <a:lstStyle/>
              <a:p>
                <a:r>
                  <a:rPr lang="en-US" sz="1000" i="1" dirty="0" smtClean="0">
                    <a:solidFill>
                      <a:srgbClr val="FFFFFF"/>
                    </a:solidFill>
                    <a:latin typeface="BlairMdITC TT-Medium"/>
                    <a:cs typeface="BlairMdITC TT-Medium"/>
                  </a:rPr>
                  <a:t>Web</a:t>
                </a:r>
                <a:r>
                  <a:rPr lang="en-US" sz="1200" i="1" dirty="0" smtClean="0">
                    <a:solidFill>
                      <a:srgbClr val="FFFFFF"/>
                    </a:solidFill>
                    <a:latin typeface="BlairMdITC TT-Medium"/>
                    <a:cs typeface="BlairMdITC TT-Medium"/>
                  </a:rPr>
                  <a:t> </a:t>
                </a:r>
                <a:r>
                  <a:rPr lang="en-US" sz="1000" i="1" dirty="0" smtClean="0">
                    <a:solidFill>
                      <a:srgbClr val="FFFFFF"/>
                    </a:solidFill>
                    <a:latin typeface="BlairMdITC TT-Medium"/>
                    <a:cs typeface="BlairMdITC TT-Medium"/>
                  </a:rPr>
                  <a:t>APIs</a:t>
                </a:r>
                <a:endParaRPr lang="en-US" sz="1000" i="1" dirty="0">
                  <a:solidFill>
                    <a:srgbClr val="FFFFFF"/>
                  </a:solidFill>
                  <a:latin typeface="BlairMdITC TT-Medium"/>
                  <a:cs typeface="BlairMdITC TT-Medium"/>
                </a:endParaRPr>
              </a:p>
            </p:txBody>
          </p:sp>
        </p:grpSp>
        <p:pic>
          <p:nvPicPr>
            <p:cNvPr id="46" name="Picture 45"/>
            <p:cNvPicPr>
              <a:picLocks noChangeAspect="1"/>
            </p:cNvPicPr>
            <p:nvPr/>
          </p:nvPicPr>
          <p:blipFill>
            <a:blip r:embed="rId13">
              <a:extLst>
                <a:ext uri="{BEBA8EAE-BF5A-486C-A8C5-ECC9F3942E4B}">
                  <a14:imgProps xmlns:a14="http://schemas.microsoft.com/office/drawing/2010/main">
                    <a14:imgLayer r:embed="rId14">
                      <a14:imgEffect>
                        <a14:backgroundRemoval t="3715" b="96954" l="1667" r="97167">
                          <a14:foregroundMark x1="32375" y1="73180" x2="34292" y2="76597"/>
                          <a14:foregroundMark x1="25875" y1="73700" x2="25875" y2="73700"/>
                          <a14:foregroundMark x1="46750" y1="75929" x2="46750" y2="75929"/>
                          <a14:foregroundMark x1="64000" y1="77935" x2="64000" y2="77935"/>
                          <a14:foregroundMark x1="69667" y1="35513" x2="69667" y2="35513"/>
                          <a14:foregroundMark x1="32083" y1="50000" x2="32083" y2="50000"/>
                          <a14:foregroundMark x1="32500" y1="47623" x2="34917" y2="49777"/>
                          <a14:foregroundMark x1="30792" y1="21991" x2="30792" y2="21991"/>
                        </a14:backgroundRemoval>
                      </a14:imgEffect>
                      <a14:imgEffect>
                        <a14:colorTemperature colorTemp="4700"/>
                      </a14:imgEffect>
                    </a14:imgLayer>
                  </a14:imgProps>
                </a:ext>
              </a:extLst>
            </a:blip>
            <a:stretch>
              <a:fillRect/>
            </a:stretch>
          </p:blipFill>
          <p:spPr>
            <a:xfrm>
              <a:off x="11292894" y="2926935"/>
              <a:ext cx="1529280" cy="857671"/>
            </a:xfrm>
            <a:prstGeom prst="rect">
              <a:avLst/>
            </a:prstGeom>
          </p:spPr>
        </p:pic>
        <p:pic>
          <p:nvPicPr>
            <p:cNvPr id="47" name="Picture 46"/>
            <p:cNvPicPr>
              <a:picLocks noChangeAspect="1"/>
            </p:cNvPicPr>
            <p:nvPr/>
          </p:nvPicPr>
          <p:blipFill>
            <a:blip r:embed="rId15">
              <a:duotone>
                <a:schemeClr val="accent1">
                  <a:shade val="45000"/>
                  <a:satMod val="135000"/>
                </a:schemeClr>
                <a:prstClr val="white"/>
              </a:duotone>
            </a:blip>
            <a:stretch>
              <a:fillRect/>
            </a:stretch>
          </p:blipFill>
          <p:spPr>
            <a:xfrm>
              <a:off x="445552" y="4407054"/>
              <a:ext cx="896035" cy="903084"/>
            </a:xfrm>
            <a:prstGeom prst="rect">
              <a:avLst/>
            </a:prstGeom>
          </p:spPr>
        </p:pic>
        <p:pic>
          <p:nvPicPr>
            <p:cNvPr id="48" name="Picture 47"/>
            <p:cNvPicPr>
              <a:picLocks noChangeAspect="1"/>
            </p:cNvPicPr>
            <p:nvPr/>
          </p:nvPicPr>
          <p:blipFill>
            <a:blip r:embed="rId16">
              <a:lum bright="70000" contrast="-70000"/>
            </a:blip>
            <a:stretch>
              <a:fillRect/>
            </a:stretch>
          </p:blipFill>
          <p:spPr>
            <a:xfrm>
              <a:off x="2360510" y="4547305"/>
              <a:ext cx="1542107" cy="553577"/>
            </a:xfrm>
            <a:prstGeom prst="rect">
              <a:avLst/>
            </a:prstGeom>
          </p:spPr>
        </p:pic>
        <p:pic>
          <p:nvPicPr>
            <p:cNvPr id="49" name="Picture 48"/>
            <p:cNvPicPr>
              <a:picLocks noChangeAspect="1"/>
            </p:cNvPicPr>
            <p:nvPr/>
          </p:nvPicPr>
          <p:blipFill>
            <a:blip r:embed="rId17"/>
            <a:stretch>
              <a:fillRect/>
            </a:stretch>
          </p:blipFill>
          <p:spPr>
            <a:xfrm>
              <a:off x="1610958" y="767152"/>
              <a:ext cx="960511" cy="960511"/>
            </a:xfrm>
            <a:prstGeom prst="rect">
              <a:avLst/>
            </a:prstGeom>
          </p:spPr>
        </p:pic>
        <p:pic>
          <p:nvPicPr>
            <p:cNvPr id="50" name="Picture 49"/>
            <p:cNvPicPr>
              <a:picLocks noChangeAspect="1"/>
            </p:cNvPicPr>
            <p:nvPr/>
          </p:nvPicPr>
          <p:blipFill>
            <a:blip r:embed="rId17"/>
            <a:stretch>
              <a:fillRect/>
            </a:stretch>
          </p:blipFill>
          <p:spPr>
            <a:xfrm>
              <a:off x="2885453" y="762964"/>
              <a:ext cx="960511" cy="960511"/>
            </a:xfrm>
            <a:prstGeom prst="rect">
              <a:avLst/>
            </a:prstGeom>
          </p:spPr>
        </p:pic>
        <p:pic>
          <p:nvPicPr>
            <p:cNvPr id="51" name="Picture 50"/>
            <p:cNvPicPr>
              <a:picLocks noChangeAspect="1"/>
            </p:cNvPicPr>
            <p:nvPr/>
          </p:nvPicPr>
          <p:blipFill>
            <a:blip r:embed="rId17"/>
            <a:stretch>
              <a:fillRect/>
            </a:stretch>
          </p:blipFill>
          <p:spPr>
            <a:xfrm>
              <a:off x="4210806" y="775528"/>
              <a:ext cx="960511" cy="960511"/>
            </a:xfrm>
            <a:prstGeom prst="rect">
              <a:avLst/>
            </a:prstGeom>
          </p:spPr>
        </p:pic>
        <p:pic>
          <p:nvPicPr>
            <p:cNvPr id="52" name="Picture 51"/>
            <p:cNvPicPr>
              <a:picLocks noChangeAspect="1"/>
            </p:cNvPicPr>
            <p:nvPr/>
          </p:nvPicPr>
          <p:blipFill>
            <a:blip r:embed="rId17"/>
            <a:stretch>
              <a:fillRect/>
            </a:stretch>
          </p:blipFill>
          <p:spPr>
            <a:xfrm>
              <a:off x="5485301" y="771340"/>
              <a:ext cx="960511" cy="960511"/>
            </a:xfrm>
            <a:prstGeom prst="rect">
              <a:avLst/>
            </a:prstGeom>
          </p:spPr>
        </p:pic>
        <p:pic>
          <p:nvPicPr>
            <p:cNvPr id="53" name="Picture 52"/>
            <p:cNvPicPr>
              <a:picLocks noChangeAspect="1"/>
            </p:cNvPicPr>
            <p:nvPr/>
          </p:nvPicPr>
          <p:blipFill>
            <a:blip r:embed="rId17"/>
            <a:stretch>
              <a:fillRect/>
            </a:stretch>
          </p:blipFill>
          <p:spPr>
            <a:xfrm>
              <a:off x="6850879" y="792280"/>
              <a:ext cx="960511" cy="960511"/>
            </a:xfrm>
            <a:prstGeom prst="rect">
              <a:avLst/>
            </a:prstGeom>
          </p:spPr>
        </p:pic>
        <p:pic>
          <p:nvPicPr>
            <p:cNvPr id="54" name="Picture 53"/>
            <p:cNvPicPr>
              <a:picLocks noChangeAspect="1"/>
            </p:cNvPicPr>
            <p:nvPr/>
          </p:nvPicPr>
          <p:blipFill>
            <a:blip r:embed="rId17"/>
            <a:stretch>
              <a:fillRect/>
            </a:stretch>
          </p:blipFill>
          <p:spPr>
            <a:xfrm>
              <a:off x="8125374" y="788092"/>
              <a:ext cx="960511" cy="960511"/>
            </a:xfrm>
            <a:prstGeom prst="rect">
              <a:avLst/>
            </a:prstGeom>
          </p:spPr>
        </p:pic>
        <p:pic>
          <p:nvPicPr>
            <p:cNvPr id="55" name="Picture 54"/>
            <p:cNvPicPr>
              <a:picLocks noChangeAspect="1"/>
            </p:cNvPicPr>
            <p:nvPr/>
          </p:nvPicPr>
          <p:blipFill>
            <a:blip r:embed="rId17"/>
            <a:stretch>
              <a:fillRect/>
            </a:stretch>
          </p:blipFill>
          <p:spPr>
            <a:xfrm>
              <a:off x="9450727" y="800656"/>
              <a:ext cx="960511" cy="960511"/>
            </a:xfrm>
            <a:prstGeom prst="rect">
              <a:avLst/>
            </a:prstGeom>
          </p:spPr>
        </p:pic>
        <p:pic>
          <p:nvPicPr>
            <p:cNvPr id="56" name="Picture 55"/>
            <p:cNvPicPr>
              <a:picLocks noChangeAspect="1"/>
            </p:cNvPicPr>
            <p:nvPr/>
          </p:nvPicPr>
          <p:blipFill>
            <a:blip r:embed="rId17"/>
            <a:stretch>
              <a:fillRect/>
            </a:stretch>
          </p:blipFill>
          <p:spPr>
            <a:xfrm>
              <a:off x="10725222" y="796468"/>
              <a:ext cx="960511" cy="960511"/>
            </a:xfrm>
            <a:prstGeom prst="rect">
              <a:avLst/>
            </a:prstGeom>
          </p:spPr>
        </p:pic>
        <p:sp>
          <p:nvSpPr>
            <p:cNvPr id="57" name="TextBox 56"/>
            <p:cNvSpPr txBox="1"/>
            <p:nvPr/>
          </p:nvSpPr>
          <p:spPr>
            <a:xfrm>
              <a:off x="5825023" y="1885743"/>
              <a:ext cx="1112603" cy="261610"/>
            </a:xfrm>
            <a:prstGeom prst="rect">
              <a:avLst/>
            </a:prstGeom>
            <a:noFill/>
          </p:spPr>
          <p:txBody>
            <a:bodyPr wrap="none" rtlCol="0">
              <a:spAutoFit/>
            </a:bodyPr>
            <a:lstStyle/>
            <a:p>
              <a:pPr algn="ctr"/>
              <a:r>
                <a:rPr lang="en-US" sz="1100" i="1" dirty="0" smtClean="0">
                  <a:solidFill>
                    <a:schemeClr val="bg1">
                      <a:lumMod val="65000"/>
                    </a:schemeClr>
                  </a:solidFill>
                  <a:latin typeface="BlairMdITC TT-Medium"/>
                  <a:cs typeface="BlairMdITC TT-Medium"/>
                </a:rPr>
                <a:t>Internet</a:t>
              </a:r>
              <a:endParaRPr lang="en-US" sz="1100" i="1" dirty="0">
                <a:solidFill>
                  <a:schemeClr val="bg1">
                    <a:lumMod val="65000"/>
                  </a:schemeClr>
                </a:solidFill>
                <a:latin typeface="BlairMdITC TT-Medium"/>
                <a:cs typeface="BlairMdITC TT-Medium"/>
              </a:endParaRPr>
            </a:p>
          </p:txBody>
        </p:sp>
        <p:sp>
          <p:nvSpPr>
            <p:cNvPr id="58" name="TextBox 57"/>
            <p:cNvSpPr txBox="1"/>
            <p:nvPr/>
          </p:nvSpPr>
          <p:spPr>
            <a:xfrm>
              <a:off x="11493982" y="891692"/>
              <a:ext cx="1866508" cy="261608"/>
            </a:xfrm>
            <a:prstGeom prst="rect">
              <a:avLst/>
            </a:prstGeom>
            <a:noFill/>
          </p:spPr>
          <p:txBody>
            <a:bodyPr wrap="square" rtlCol="0">
              <a:spAutoFit/>
            </a:bodyPr>
            <a:lstStyle/>
            <a:p>
              <a:pPr algn="ctr"/>
              <a:r>
                <a:rPr lang="en-US" sz="1100" i="1" dirty="0" smtClean="0">
                  <a:solidFill>
                    <a:schemeClr val="bg1">
                      <a:lumMod val="65000"/>
                    </a:schemeClr>
                  </a:solidFill>
                  <a:latin typeface="BlairMdITC TT-Medium"/>
                  <a:cs typeface="BlairMdITC TT-Medium"/>
                </a:rPr>
                <a:t>LSST Users</a:t>
              </a:r>
              <a:endParaRPr lang="en-US" sz="1100" i="1" dirty="0">
                <a:solidFill>
                  <a:schemeClr val="bg1">
                    <a:lumMod val="65000"/>
                  </a:schemeClr>
                </a:solidFill>
                <a:latin typeface="BlairMdITC TT-Medium"/>
                <a:cs typeface="BlairMdITC TT-Medium"/>
              </a:endParaRPr>
            </a:p>
          </p:txBody>
        </p:sp>
      </p:grpSp>
    </p:spTree>
    <p:extLst>
      <p:ext uri="{BB962C8B-B14F-4D97-AF65-F5344CB8AC3E}">
        <p14:creationId xmlns:p14="http://schemas.microsoft.com/office/powerpoint/2010/main" val="19353765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we (think) we will work with LSST data?</a:t>
            </a:r>
            <a:endParaRPr lang="en-US" dirty="0"/>
          </a:p>
        </p:txBody>
      </p:sp>
      <p:sp>
        <p:nvSpPr>
          <p:cNvPr id="3" name="Text Placeholder 2"/>
          <p:cNvSpPr>
            <a:spLocks noGrp="1"/>
          </p:cNvSpPr>
          <p:nvPr>
            <p:ph type="body" idx="1"/>
          </p:nvPr>
        </p:nvSpPr>
        <p:spPr/>
        <p:txBody>
          <a:bodyPr/>
          <a:lstStyle/>
          <a:p>
            <a:r>
              <a:rPr lang="en-US" sz="1600" dirty="0" smtClean="0">
                <a:solidFill>
                  <a:schemeClr val="tx2"/>
                </a:solidFill>
              </a:rPr>
              <a:t>Most users are likely to begin with the Web Portal, to become familiar with the LSST data set and query smaller subsets of data for “at home” analysis. Some may use the tools they’re accustomed to (e.g., TOPCAT, </a:t>
            </a:r>
            <a:r>
              <a:rPr lang="en-US" sz="1600" dirty="0" err="1" smtClean="0">
                <a:solidFill>
                  <a:schemeClr val="tx2"/>
                </a:solidFill>
              </a:rPr>
              <a:t>Aladin</a:t>
            </a:r>
            <a:r>
              <a:rPr lang="en-US" sz="1600" dirty="0" smtClean="0">
                <a:solidFill>
                  <a:schemeClr val="tx2"/>
                </a:solidFill>
              </a:rPr>
              <a:t>, </a:t>
            </a:r>
            <a:r>
              <a:rPr lang="en-US" sz="1600" dirty="0" err="1" smtClean="0">
                <a:solidFill>
                  <a:schemeClr val="tx2"/>
                </a:solidFill>
              </a:rPr>
              <a:t>AstroPy</a:t>
            </a:r>
            <a:r>
              <a:rPr lang="en-US" sz="1600" dirty="0" smtClean="0">
                <a:solidFill>
                  <a:schemeClr val="tx2"/>
                </a:solidFill>
              </a:rPr>
              <a:t>, etc.) to grab the data using LSST’s VO-compatible APIs.</a:t>
            </a:r>
            <a:br>
              <a:rPr lang="en-US" sz="1600" dirty="0" smtClean="0">
                <a:solidFill>
                  <a:schemeClr val="tx2"/>
                </a:solidFill>
              </a:rPr>
            </a:br>
            <a:endParaRPr lang="en-US" sz="1600" dirty="0" smtClean="0">
              <a:solidFill>
                <a:schemeClr val="tx2"/>
              </a:solidFill>
            </a:endParaRPr>
          </a:p>
          <a:p>
            <a:r>
              <a:rPr lang="en-US" sz="1600" dirty="0" smtClean="0">
                <a:solidFill>
                  <a:schemeClr val="tx2"/>
                </a:solidFill>
              </a:rPr>
              <a:t>Some users may choose to continue their analysis by utilizing resources available to them at the DAC.</a:t>
            </a:r>
            <a:r>
              <a:rPr lang="en-US" sz="1600" dirty="0">
                <a:solidFill>
                  <a:schemeClr val="tx2"/>
                </a:solidFill>
              </a:rPr>
              <a:t> </a:t>
            </a:r>
            <a:r>
              <a:rPr lang="en-US" sz="1600" dirty="0" smtClean="0">
                <a:solidFill>
                  <a:schemeClr val="tx2"/>
                </a:solidFill>
              </a:rPr>
              <a:t>They’ll access these through </a:t>
            </a:r>
            <a:r>
              <a:rPr lang="en-US" sz="1600" dirty="0" err="1" smtClean="0">
                <a:solidFill>
                  <a:schemeClr val="tx2"/>
                </a:solidFill>
              </a:rPr>
              <a:t>Jupyter</a:t>
            </a:r>
            <a:r>
              <a:rPr lang="en-US" sz="1600" dirty="0" smtClean="0">
                <a:solidFill>
                  <a:schemeClr val="tx2"/>
                </a:solidFill>
              </a:rPr>
              <a:t> notebook-type remote interfaces, with access to a mid-sized computing cluster. </a:t>
            </a:r>
            <a:r>
              <a:rPr lang="en-US" sz="1600" b="1" dirty="0" smtClean="0">
                <a:solidFill>
                  <a:schemeClr val="tx2"/>
                </a:solidFill>
              </a:rPr>
              <a:t>It’s quite possible that a large fraction of end-user (“single PI”) science may be achievable this way</a:t>
            </a:r>
            <a:r>
              <a:rPr lang="en-US" sz="1600" dirty="0" smtClean="0">
                <a:solidFill>
                  <a:schemeClr val="tx2"/>
                </a:solidFill>
              </a:rPr>
              <a:t>.</a:t>
            </a:r>
            <a:br>
              <a:rPr lang="en-US" sz="1600" dirty="0" smtClean="0">
                <a:solidFill>
                  <a:schemeClr val="tx2"/>
                </a:solidFill>
              </a:rPr>
            </a:br>
            <a:endParaRPr lang="en-US" sz="2000" dirty="0" smtClean="0">
              <a:solidFill>
                <a:schemeClr val="tx2"/>
              </a:solidFill>
            </a:endParaRPr>
          </a:p>
          <a:p>
            <a:r>
              <a:rPr lang="en-US" sz="1600" dirty="0">
                <a:solidFill>
                  <a:schemeClr val="tx2"/>
                </a:solidFill>
              </a:rPr>
              <a:t>For users who need </a:t>
            </a:r>
            <a:r>
              <a:rPr lang="en-US" sz="1600" dirty="0" smtClean="0">
                <a:solidFill>
                  <a:schemeClr val="tx2"/>
                </a:solidFill>
              </a:rPr>
              <a:t>larger resources, </a:t>
            </a:r>
            <a:r>
              <a:rPr lang="en-US" sz="1600" dirty="0">
                <a:solidFill>
                  <a:schemeClr val="tx2"/>
                </a:solidFill>
              </a:rPr>
              <a:t>they may be able to apply for more resources at adjacent computing </a:t>
            </a:r>
            <a:r>
              <a:rPr lang="en-US" sz="1600" dirty="0" smtClean="0">
                <a:solidFill>
                  <a:schemeClr val="tx2"/>
                </a:solidFill>
              </a:rPr>
              <a:t>facilities. For example, U.S. computing is located in the National </a:t>
            </a:r>
            <a:r>
              <a:rPr lang="en-US" sz="1600" dirty="0" err="1" smtClean="0">
                <a:solidFill>
                  <a:schemeClr val="tx2"/>
                </a:solidFill>
              </a:rPr>
              <a:t>Petascale</a:t>
            </a:r>
            <a:r>
              <a:rPr lang="en-US" sz="1600" dirty="0" smtClean="0">
                <a:solidFill>
                  <a:schemeClr val="tx2"/>
                </a:solidFill>
              </a:rPr>
              <a:t> Computing Facility at the National Center for Supercomputing Applications (NCSA). Significant additional supercomputing is expected to be available at the same site (e.g., NPCF currently hosts the Blue Waters supercomputer). </a:t>
            </a:r>
            <a:br>
              <a:rPr lang="en-US" sz="1600" dirty="0" smtClean="0">
                <a:solidFill>
                  <a:schemeClr val="tx2"/>
                </a:solidFill>
              </a:rPr>
            </a:br>
            <a:endParaRPr lang="en-US" sz="1600" dirty="0" smtClean="0">
              <a:solidFill>
                <a:schemeClr val="tx2"/>
              </a:solidFill>
            </a:endParaRPr>
          </a:p>
          <a:p>
            <a:r>
              <a:rPr lang="en-US" sz="1600" dirty="0" smtClean="0">
                <a:solidFill>
                  <a:schemeClr val="tx2"/>
                </a:solidFill>
              </a:rPr>
              <a:t>Finally, rights-holders may utilize their own computing facilities to support larger-scale processing or even put up their own Data Access Centers. As they’re open source, they may re-use our software (pipelines, middleware, databases) to the extent possible.</a:t>
            </a:r>
          </a:p>
          <a:p>
            <a:endParaRPr lang="en-US" sz="1600" dirty="0" smtClean="0">
              <a:solidFill>
                <a:schemeClr val="tx2"/>
              </a:solidFill>
            </a:endParaRPr>
          </a:p>
        </p:txBody>
      </p:sp>
    </p:spTree>
    <p:extLst>
      <p:ext uri="{BB962C8B-B14F-4D97-AF65-F5344CB8AC3E}">
        <p14:creationId xmlns:p14="http://schemas.microsoft.com/office/powerpoint/2010/main" val="157410379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Putting it all together: the LSST Science Platform</a:t>
            </a:r>
          </a:p>
        </p:txBody>
      </p:sp>
      <p:grpSp>
        <p:nvGrpSpPr>
          <p:cNvPr id="59" name="Group 58"/>
          <p:cNvGrpSpPr/>
          <p:nvPr/>
        </p:nvGrpSpPr>
        <p:grpSpPr>
          <a:xfrm>
            <a:off x="228600" y="1262194"/>
            <a:ext cx="8768318" cy="3505886"/>
            <a:chOff x="-283174" y="762964"/>
            <a:chExt cx="13643664" cy="5158055"/>
          </a:xfrm>
        </p:grpSpPr>
        <p:sp>
          <p:nvSpPr>
            <p:cNvPr id="4" name="Trapezoid 3"/>
            <p:cNvSpPr/>
            <p:nvPr/>
          </p:nvSpPr>
          <p:spPr>
            <a:xfrm>
              <a:off x="-283174" y="1746565"/>
              <a:ext cx="13400259" cy="530341"/>
            </a:xfrm>
            <a:prstGeom prst="trapezoid">
              <a:avLst>
                <a:gd name="adj" fmla="val 308008"/>
              </a:avLst>
            </a:prstGeom>
            <a:gradFill>
              <a:gsLst>
                <a:gs pos="0">
                  <a:schemeClr val="tx1">
                    <a:alpha val="7000"/>
                  </a:schemeClr>
                </a:gs>
                <a:gs pos="100000">
                  <a:schemeClr val="accent1">
                    <a:tint val="50000"/>
                    <a:shade val="100000"/>
                    <a:satMod val="350000"/>
                    <a:alpha val="600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Parallelogram 4"/>
            <p:cNvSpPr/>
            <p:nvPr/>
          </p:nvSpPr>
          <p:spPr>
            <a:xfrm flipH="1">
              <a:off x="-283173" y="2362200"/>
              <a:ext cx="13400259" cy="3558819"/>
            </a:xfrm>
            <a:prstGeom prst="parallelogram">
              <a:avLst>
                <a:gd name="adj" fmla="val 0"/>
              </a:avLst>
            </a:prstGeom>
            <a:solidFill>
              <a:schemeClr val="accent1"/>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prstClr val="white"/>
                </a:solidFill>
                <a:latin typeface="Calibri"/>
              </a:endParaRPr>
            </a:p>
          </p:txBody>
        </p:sp>
        <p:sp>
          <p:nvSpPr>
            <p:cNvPr id="6" name="Parallelogram 5"/>
            <p:cNvSpPr/>
            <p:nvPr/>
          </p:nvSpPr>
          <p:spPr>
            <a:xfrm flipH="1">
              <a:off x="-190948" y="2759099"/>
              <a:ext cx="4349383" cy="1234636"/>
            </a:xfrm>
            <a:prstGeom prst="parallelogram">
              <a:avLst>
                <a:gd name="adj" fmla="val 0"/>
              </a:avLst>
            </a:prstGeom>
            <a:solidFill>
              <a:schemeClr val="tx2">
                <a:lumMod val="75000"/>
              </a:schemeClr>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prstClr val="white"/>
                </a:solidFill>
                <a:latin typeface="Calibri"/>
              </a:endParaRPr>
            </a:p>
          </p:txBody>
        </p:sp>
        <p:sp>
          <p:nvSpPr>
            <p:cNvPr id="7" name="TextBox 6"/>
            <p:cNvSpPr txBox="1"/>
            <p:nvPr/>
          </p:nvSpPr>
          <p:spPr>
            <a:xfrm>
              <a:off x="1738630" y="3259078"/>
              <a:ext cx="1452269" cy="423922"/>
            </a:xfrm>
            <a:prstGeom prst="rect">
              <a:avLst/>
            </a:prstGeom>
            <a:noFill/>
          </p:spPr>
          <p:txBody>
            <a:bodyPr wrap="none" rtlCol="0">
              <a:spAutoFit/>
            </a:bodyPr>
            <a:lstStyle/>
            <a:p>
              <a:pPr algn="ctr"/>
              <a:r>
                <a:rPr lang="en-US" sz="1000" i="1" dirty="0" smtClean="0">
                  <a:solidFill>
                    <a:srgbClr val="FFFFFF"/>
                  </a:solidFill>
                  <a:latin typeface="BlairMdITC TT-Medium"/>
                  <a:cs typeface="BlairMdITC TT-Medium"/>
                </a:rPr>
                <a:t>Portal</a:t>
              </a:r>
              <a:endParaRPr lang="en-US" sz="1000" i="1" dirty="0">
                <a:solidFill>
                  <a:srgbClr val="FFFFFF"/>
                </a:solidFill>
                <a:latin typeface="BlairMdITC TT-Medium"/>
                <a:cs typeface="BlairMdITC TT-Medium"/>
              </a:endParaRPr>
            </a:p>
          </p:txBody>
        </p:sp>
        <p:pic>
          <p:nvPicPr>
            <p:cNvPr id="8" name="Picture 7"/>
            <p:cNvPicPr>
              <a:picLocks noChangeAspect="1"/>
            </p:cNvPicPr>
            <p:nvPr/>
          </p:nvPicPr>
          <p:blipFill rotWithShape="1">
            <a:blip r:embed="rId2">
              <a:lum bright="70000" contrast="-70000"/>
            </a:blip>
            <a:srcRect t="38699" r="48705"/>
            <a:stretch/>
          </p:blipFill>
          <p:spPr>
            <a:xfrm>
              <a:off x="272693" y="3085230"/>
              <a:ext cx="762000" cy="569156"/>
            </a:xfrm>
            <a:prstGeom prst="rect">
              <a:avLst/>
            </a:prstGeom>
          </p:spPr>
        </p:pic>
        <p:grpSp>
          <p:nvGrpSpPr>
            <p:cNvPr id="9" name="Group 8"/>
            <p:cNvGrpSpPr/>
            <p:nvPr/>
          </p:nvGrpSpPr>
          <p:grpSpPr>
            <a:xfrm>
              <a:off x="4226487" y="2759099"/>
              <a:ext cx="4349383" cy="1234636"/>
              <a:chOff x="8444654" y="1787292"/>
              <a:chExt cx="4349383" cy="1234636"/>
            </a:xfrm>
          </p:grpSpPr>
          <p:sp>
            <p:nvSpPr>
              <p:cNvPr id="10" name="Parallelogram 9"/>
              <p:cNvSpPr/>
              <p:nvPr/>
            </p:nvSpPr>
            <p:spPr>
              <a:xfrm flipH="1">
                <a:off x="8444654" y="1787292"/>
                <a:ext cx="4349383" cy="1234636"/>
              </a:xfrm>
              <a:prstGeom prst="parallelogram">
                <a:avLst>
                  <a:gd name="adj" fmla="val 0"/>
                </a:avLst>
              </a:prstGeom>
              <a:solidFill>
                <a:schemeClr val="tx2">
                  <a:lumMod val="75000"/>
                </a:schemeClr>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prstClr val="white"/>
                  </a:solidFill>
                  <a:latin typeface="Calibri"/>
                </a:endParaRPr>
              </a:p>
            </p:txBody>
          </p:sp>
          <p:pic>
            <p:nvPicPr>
              <p:cNvPr id="11" name="Picture 10"/>
              <p:cNvPicPr>
                <a:picLocks noChangeAspect="1"/>
              </p:cNvPicPr>
              <p:nvPr/>
            </p:nvPicPr>
            <p:blipFill>
              <a:blip r:embed="rId3">
                <a:duotone>
                  <a:schemeClr val="bg2">
                    <a:shade val="45000"/>
                    <a:satMod val="135000"/>
                  </a:schemeClr>
                  <a:prstClr val="white"/>
                </a:duotone>
              </a:blip>
              <a:stretch>
                <a:fillRect/>
              </a:stretch>
            </p:blipFill>
            <p:spPr>
              <a:xfrm>
                <a:off x="11465475" y="1955128"/>
                <a:ext cx="838200" cy="838200"/>
              </a:xfrm>
              <a:prstGeom prst="rect">
                <a:avLst/>
              </a:prstGeom>
            </p:spPr>
          </p:pic>
          <p:sp>
            <p:nvSpPr>
              <p:cNvPr id="12" name="TextBox 11"/>
              <p:cNvSpPr txBox="1"/>
              <p:nvPr/>
            </p:nvSpPr>
            <p:spPr>
              <a:xfrm>
                <a:off x="9152067" y="2287272"/>
                <a:ext cx="1968503" cy="362254"/>
              </a:xfrm>
              <a:prstGeom prst="rect">
                <a:avLst/>
              </a:prstGeom>
              <a:noFill/>
            </p:spPr>
            <p:txBody>
              <a:bodyPr wrap="none" rtlCol="0">
                <a:spAutoFit/>
              </a:bodyPr>
              <a:lstStyle/>
              <a:p>
                <a:r>
                  <a:rPr lang="en-US" sz="1000" i="1" dirty="0" err="1" smtClean="0">
                    <a:solidFill>
                      <a:srgbClr val="FFFFFF"/>
                    </a:solidFill>
                    <a:latin typeface="BlairMdITC TT-Medium"/>
                    <a:cs typeface="BlairMdITC TT-Medium"/>
                  </a:rPr>
                  <a:t>JupyterLab</a:t>
                </a:r>
                <a:endParaRPr lang="en-US" sz="1000" i="1" dirty="0">
                  <a:solidFill>
                    <a:srgbClr val="FFFFFF"/>
                  </a:solidFill>
                  <a:latin typeface="BlairMdITC TT-Medium"/>
                  <a:cs typeface="BlairMdITC TT-Medium"/>
                </a:endParaRPr>
              </a:p>
            </p:txBody>
          </p:sp>
        </p:grpSp>
        <p:grpSp>
          <p:nvGrpSpPr>
            <p:cNvPr id="13" name="Group 12"/>
            <p:cNvGrpSpPr/>
            <p:nvPr/>
          </p:nvGrpSpPr>
          <p:grpSpPr>
            <a:xfrm>
              <a:off x="4121974" y="4137422"/>
              <a:ext cx="2363041" cy="1600200"/>
              <a:chOff x="4522887" y="3028110"/>
              <a:chExt cx="2363041" cy="1600200"/>
            </a:xfrm>
          </p:grpSpPr>
          <p:sp>
            <p:nvSpPr>
              <p:cNvPr id="14" name="Parallelogram 13"/>
              <p:cNvSpPr/>
              <p:nvPr/>
            </p:nvSpPr>
            <p:spPr>
              <a:xfrm flipH="1">
                <a:off x="4613870" y="3028110"/>
                <a:ext cx="2145385" cy="1600200"/>
              </a:xfrm>
              <a:prstGeom prst="parallelogram">
                <a:avLst>
                  <a:gd name="adj" fmla="val 0"/>
                </a:avLst>
              </a:prstGeom>
              <a:solidFill>
                <a:schemeClr val="tx2">
                  <a:lumMod val="50000"/>
                </a:schemeClr>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prstClr val="white"/>
                  </a:solidFill>
                  <a:latin typeface="Calibri"/>
                </a:endParaRPr>
              </a:p>
            </p:txBody>
          </p:sp>
          <p:sp>
            <p:nvSpPr>
              <p:cNvPr id="15" name="TextBox 14"/>
              <p:cNvSpPr txBox="1"/>
              <p:nvPr/>
            </p:nvSpPr>
            <p:spPr>
              <a:xfrm>
                <a:off x="4522887" y="4247310"/>
                <a:ext cx="2363041" cy="370933"/>
              </a:xfrm>
              <a:prstGeom prst="rect">
                <a:avLst/>
              </a:prstGeom>
              <a:noFill/>
            </p:spPr>
            <p:txBody>
              <a:bodyPr wrap="none" rtlCol="0">
                <a:spAutoFit/>
              </a:bodyPr>
              <a:lstStyle/>
              <a:p>
                <a:pPr algn="ctr"/>
                <a:r>
                  <a:rPr lang="en-US" sz="800" i="1" dirty="0" smtClean="0">
                    <a:solidFill>
                      <a:srgbClr val="FFFFFF"/>
                    </a:solidFill>
                    <a:latin typeface="BlairMdITC TT-Medium"/>
                    <a:cs typeface="BlairMdITC TT-Medium"/>
                  </a:rPr>
                  <a:t>User Databases</a:t>
                </a:r>
                <a:endParaRPr lang="en-US" sz="800" i="1" dirty="0">
                  <a:solidFill>
                    <a:srgbClr val="FFFFFF"/>
                  </a:solidFill>
                  <a:latin typeface="BlairMdITC TT-Medium"/>
                  <a:cs typeface="BlairMdITC TT-Medium"/>
                </a:endParaRPr>
              </a:p>
            </p:txBody>
          </p:sp>
          <p:pic>
            <p:nvPicPr>
              <p:cNvPr id="16" name="Picture 15"/>
              <p:cNvPicPr>
                <a:picLocks noChangeAspect="1"/>
              </p:cNvPicPr>
              <p:nvPr/>
            </p:nvPicPr>
            <p:blipFill>
              <a:blip r:embed="rId4">
                <a:duotone>
                  <a:schemeClr val="accent1">
                    <a:shade val="45000"/>
                    <a:satMod val="135000"/>
                  </a:schemeClr>
                  <a:prstClr val="white"/>
                </a:duotone>
              </a:blip>
              <a:stretch>
                <a:fillRect/>
              </a:stretch>
            </p:blipFill>
            <p:spPr>
              <a:xfrm>
                <a:off x="5331428" y="3353230"/>
                <a:ext cx="685800" cy="685800"/>
              </a:xfrm>
              <a:prstGeom prst="rect">
                <a:avLst/>
              </a:prstGeom>
            </p:spPr>
          </p:pic>
        </p:grpSp>
        <p:sp>
          <p:nvSpPr>
            <p:cNvPr id="17" name="TextBox 16"/>
            <p:cNvSpPr txBox="1"/>
            <p:nvPr/>
          </p:nvSpPr>
          <p:spPr>
            <a:xfrm>
              <a:off x="4066489" y="2327177"/>
              <a:ext cx="4758646" cy="476913"/>
            </a:xfrm>
            <a:prstGeom prst="rect">
              <a:avLst/>
            </a:prstGeom>
            <a:noFill/>
          </p:spPr>
          <p:txBody>
            <a:bodyPr wrap="none" rtlCol="0">
              <a:spAutoFit/>
            </a:bodyPr>
            <a:lstStyle/>
            <a:p>
              <a:pPr algn="ctr"/>
              <a:r>
                <a:rPr lang="en-US" sz="1200" i="1" dirty="0" smtClean="0">
                  <a:solidFill>
                    <a:schemeClr val="bg1"/>
                  </a:solidFill>
                  <a:latin typeface="BlairMdITC TT-Medium"/>
                  <a:cs typeface="BlairMdITC TT-Medium"/>
                </a:rPr>
                <a:t>LSST Science Platform</a:t>
              </a:r>
              <a:endParaRPr lang="en-US" sz="1200" i="1" dirty="0">
                <a:solidFill>
                  <a:schemeClr val="bg1"/>
                </a:solidFill>
                <a:latin typeface="BlairMdITC TT-Medium"/>
                <a:cs typeface="BlairMdITC TT-Medium"/>
              </a:endParaRPr>
            </a:p>
          </p:txBody>
        </p:sp>
        <p:grpSp>
          <p:nvGrpSpPr>
            <p:cNvPr id="18" name="Group 17"/>
            <p:cNvGrpSpPr/>
            <p:nvPr/>
          </p:nvGrpSpPr>
          <p:grpSpPr>
            <a:xfrm>
              <a:off x="10750202" y="4137422"/>
              <a:ext cx="2360281" cy="1600200"/>
              <a:chOff x="6743840" y="3028110"/>
              <a:chExt cx="2360281" cy="1600200"/>
            </a:xfrm>
          </p:grpSpPr>
          <p:sp>
            <p:nvSpPr>
              <p:cNvPr id="19" name="Parallelogram 18"/>
              <p:cNvSpPr/>
              <p:nvPr/>
            </p:nvSpPr>
            <p:spPr>
              <a:xfrm flipH="1">
                <a:off x="6815703" y="3028110"/>
                <a:ext cx="2145385" cy="1600200"/>
              </a:xfrm>
              <a:prstGeom prst="parallelogram">
                <a:avLst>
                  <a:gd name="adj" fmla="val 0"/>
                </a:avLst>
              </a:prstGeom>
              <a:solidFill>
                <a:srgbClr val="10253F"/>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prstClr val="white"/>
                  </a:solidFill>
                  <a:latin typeface="Calibri"/>
                </a:endParaRPr>
              </a:p>
            </p:txBody>
          </p:sp>
          <p:sp>
            <p:nvSpPr>
              <p:cNvPr id="20" name="TextBox 19"/>
              <p:cNvSpPr txBox="1"/>
              <p:nvPr/>
            </p:nvSpPr>
            <p:spPr>
              <a:xfrm>
                <a:off x="6743840" y="4247310"/>
                <a:ext cx="2360281" cy="370933"/>
              </a:xfrm>
              <a:prstGeom prst="rect">
                <a:avLst/>
              </a:prstGeom>
              <a:noFill/>
            </p:spPr>
            <p:txBody>
              <a:bodyPr wrap="none" rtlCol="0">
                <a:spAutoFit/>
              </a:bodyPr>
              <a:lstStyle/>
              <a:p>
                <a:pPr algn="ctr"/>
                <a:r>
                  <a:rPr lang="en-US" sz="800" i="1" dirty="0" smtClean="0">
                    <a:solidFill>
                      <a:srgbClr val="FFFFFF"/>
                    </a:solidFill>
                    <a:latin typeface="BlairMdITC TT-Medium"/>
                    <a:cs typeface="BlairMdITC TT-Medium"/>
                  </a:rPr>
                  <a:t>Software Tools</a:t>
                </a:r>
                <a:endParaRPr lang="en-US" sz="800" i="1" dirty="0">
                  <a:solidFill>
                    <a:srgbClr val="FFFFFF"/>
                  </a:solidFill>
                  <a:latin typeface="BlairMdITC TT-Medium"/>
                  <a:cs typeface="BlairMdITC TT-Medium"/>
                </a:endParaRPr>
              </a:p>
            </p:txBody>
          </p:sp>
          <p:pic>
            <p:nvPicPr>
              <p:cNvPr id="21" name="Picture 20"/>
              <p:cNvPicPr>
                <a:picLocks noChangeAspect="1"/>
              </p:cNvPicPr>
              <p:nvPr/>
            </p:nvPicPr>
            <p:blipFill>
              <a:blip r:embed="rId5">
                <a:duotone>
                  <a:schemeClr val="accent1">
                    <a:shade val="45000"/>
                    <a:satMod val="135000"/>
                  </a:schemeClr>
                  <a:prstClr val="white"/>
                </a:duotone>
              </a:blip>
              <a:stretch>
                <a:fillRect/>
              </a:stretch>
            </p:blipFill>
            <p:spPr>
              <a:xfrm>
                <a:off x="7335662" y="3749284"/>
                <a:ext cx="365097" cy="365097"/>
              </a:xfrm>
              <a:prstGeom prst="rect">
                <a:avLst/>
              </a:prstGeom>
            </p:spPr>
          </p:pic>
          <p:pic>
            <p:nvPicPr>
              <p:cNvPr id="22" name="Picture 21"/>
              <p:cNvPicPr>
                <a:picLocks noChangeAspect="1"/>
              </p:cNvPicPr>
              <p:nvPr/>
            </p:nvPicPr>
            <p:blipFill>
              <a:blip r:embed="rId6">
                <a:duotone>
                  <a:schemeClr val="accent1">
                    <a:shade val="45000"/>
                    <a:satMod val="135000"/>
                  </a:schemeClr>
                  <a:prstClr val="white"/>
                </a:duotone>
              </a:blip>
              <a:stretch>
                <a:fillRect/>
              </a:stretch>
            </p:blipFill>
            <p:spPr>
              <a:xfrm>
                <a:off x="7871573" y="3919766"/>
                <a:ext cx="549303" cy="205989"/>
              </a:xfrm>
              <a:prstGeom prst="rect">
                <a:avLst/>
              </a:prstGeom>
            </p:spPr>
          </p:pic>
          <p:pic>
            <p:nvPicPr>
              <p:cNvPr id="23" name="Picture 22"/>
              <p:cNvPicPr>
                <a:picLocks noChangeAspect="1"/>
              </p:cNvPicPr>
              <p:nvPr/>
            </p:nvPicPr>
            <p:blipFill>
              <a:blip r:embed="rId7">
                <a:duotone>
                  <a:schemeClr val="accent1">
                    <a:shade val="45000"/>
                    <a:satMod val="135000"/>
                  </a:schemeClr>
                  <a:prstClr val="white"/>
                </a:duotone>
              </a:blip>
              <a:stretch>
                <a:fillRect/>
              </a:stretch>
            </p:blipFill>
            <p:spPr>
              <a:xfrm>
                <a:off x="7977807" y="3266754"/>
                <a:ext cx="479174" cy="448028"/>
              </a:xfrm>
              <a:prstGeom prst="rect">
                <a:avLst/>
              </a:prstGeom>
            </p:spPr>
          </p:pic>
          <p:pic>
            <p:nvPicPr>
              <p:cNvPr id="24" name="Picture 23"/>
              <p:cNvPicPr>
                <a:picLocks noChangeAspect="1"/>
              </p:cNvPicPr>
              <p:nvPr/>
            </p:nvPicPr>
            <p:blipFill rotWithShape="1">
              <a:blip r:embed="rId8">
                <a:duotone>
                  <a:schemeClr val="accent1">
                    <a:shade val="45000"/>
                    <a:satMod val="135000"/>
                  </a:schemeClr>
                  <a:prstClr val="white"/>
                </a:duotone>
                <a:extLst>
                  <a:ext uri="{BEBA8EAE-BF5A-486C-A8C5-ECC9F3942E4B}">
                    <a14:imgProps xmlns:a14="http://schemas.microsoft.com/office/drawing/2010/main">
                      <a14:imgLayer r:embed="rId9">
                        <a14:imgEffect>
                          <a14:saturation sat="0"/>
                        </a14:imgEffect>
                      </a14:imgLayer>
                    </a14:imgProps>
                  </a:ext>
                </a:extLst>
              </a:blip>
              <a:srcRect l="6713" t="10108" r="3828" b="29474"/>
              <a:stretch/>
            </p:blipFill>
            <p:spPr>
              <a:xfrm>
                <a:off x="7276706" y="3353230"/>
                <a:ext cx="671303" cy="170012"/>
              </a:xfrm>
              <a:prstGeom prst="rect">
                <a:avLst/>
              </a:prstGeom>
            </p:spPr>
          </p:pic>
          <p:pic>
            <p:nvPicPr>
              <p:cNvPr id="25" name="Picture 24"/>
              <p:cNvPicPr>
                <a:picLocks noChangeAspect="1"/>
              </p:cNvPicPr>
              <p:nvPr/>
            </p:nvPicPr>
            <p:blipFill rotWithShape="1">
              <a:blip r:embed="rId10">
                <a:duotone>
                  <a:schemeClr val="accent1">
                    <a:shade val="45000"/>
                    <a:satMod val="135000"/>
                  </a:schemeClr>
                  <a:prstClr val="white"/>
                </a:duotone>
              </a:blip>
              <a:srcRect l="32153" r="33069" b="33786"/>
              <a:stretch/>
            </p:blipFill>
            <p:spPr>
              <a:xfrm>
                <a:off x="7676115" y="3560266"/>
                <a:ext cx="351086" cy="334218"/>
              </a:xfrm>
              <a:prstGeom prst="rect">
                <a:avLst/>
              </a:prstGeom>
            </p:spPr>
          </p:pic>
        </p:grpSp>
        <p:grpSp>
          <p:nvGrpSpPr>
            <p:cNvPr id="26" name="Group 25"/>
            <p:cNvGrpSpPr/>
            <p:nvPr/>
          </p:nvGrpSpPr>
          <p:grpSpPr>
            <a:xfrm>
              <a:off x="8516073" y="4137422"/>
              <a:ext cx="2371319" cy="1600200"/>
              <a:chOff x="4509711" y="3028110"/>
              <a:chExt cx="2371319" cy="1600200"/>
            </a:xfrm>
          </p:grpSpPr>
          <p:grpSp>
            <p:nvGrpSpPr>
              <p:cNvPr id="27" name="Group 26"/>
              <p:cNvGrpSpPr/>
              <p:nvPr/>
            </p:nvGrpSpPr>
            <p:grpSpPr>
              <a:xfrm>
                <a:off x="4509711" y="3028110"/>
                <a:ext cx="2371319" cy="1600200"/>
                <a:chOff x="105807" y="3028110"/>
                <a:chExt cx="2371319" cy="1600200"/>
              </a:xfrm>
            </p:grpSpPr>
            <p:sp>
              <p:nvSpPr>
                <p:cNvPr id="29" name="Parallelogram 28"/>
                <p:cNvSpPr/>
                <p:nvPr/>
              </p:nvSpPr>
              <p:spPr>
                <a:xfrm flipH="1">
                  <a:off x="206596" y="3028110"/>
                  <a:ext cx="2145385" cy="1600200"/>
                </a:xfrm>
                <a:prstGeom prst="parallelogram">
                  <a:avLst>
                    <a:gd name="adj" fmla="val 0"/>
                  </a:avLst>
                </a:prstGeom>
                <a:solidFill>
                  <a:srgbClr val="10253F"/>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prstClr val="white"/>
                    </a:solidFill>
                    <a:latin typeface="Calibri"/>
                  </a:endParaRPr>
                </a:p>
              </p:txBody>
            </p:sp>
            <p:pic>
              <p:nvPicPr>
                <p:cNvPr id="30" name="Picture 29"/>
                <p:cNvPicPr>
                  <a:picLocks noChangeAspect="1"/>
                </p:cNvPicPr>
                <p:nvPr/>
              </p:nvPicPr>
              <p:blipFill>
                <a:blip r:embed="rId11">
                  <a:alphaModFix amt="80000"/>
                  <a:duotone>
                    <a:schemeClr val="accent1">
                      <a:shade val="45000"/>
                      <a:satMod val="135000"/>
                    </a:schemeClr>
                    <a:prstClr val="white"/>
                  </a:duotone>
                </a:blip>
                <a:stretch>
                  <a:fillRect/>
                </a:stretch>
              </p:blipFill>
              <p:spPr>
                <a:xfrm flipH="1">
                  <a:off x="1226941" y="3377433"/>
                  <a:ext cx="359340" cy="685800"/>
                </a:xfrm>
                <a:prstGeom prst="rect">
                  <a:avLst/>
                </a:prstGeom>
                <a:noFill/>
              </p:spPr>
            </p:pic>
            <p:sp>
              <p:nvSpPr>
                <p:cNvPr id="31" name="TextBox 30"/>
                <p:cNvSpPr txBox="1"/>
                <p:nvPr/>
              </p:nvSpPr>
              <p:spPr>
                <a:xfrm>
                  <a:off x="105807" y="4247310"/>
                  <a:ext cx="2371319" cy="370933"/>
                </a:xfrm>
                <a:prstGeom prst="rect">
                  <a:avLst/>
                </a:prstGeom>
                <a:noFill/>
              </p:spPr>
              <p:txBody>
                <a:bodyPr wrap="none" rtlCol="0">
                  <a:spAutoFit/>
                </a:bodyPr>
                <a:lstStyle/>
                <a:p>
                  <a:pPr algn="ctr"/>
                  <a:r>
                    <a:rPr lang="en-US" sz="800" i="1" dirty="0" smtClean="0">
                      <a:solidFill>
                        <a:srgbClr val="FFFFFF"/>
                      </a:solidFill>
                      <a:latin typeface="BlairMdITC TT-Medium"/>
                      <a:cs typeface="BlairMdITC TT-Medium"/>
                    </a:rPr>
                    <a:t>User Computing</a:t>
                  </a:r>
                  <a:endParaRPr lang="en-US" sz="800" i="1" dirty="0">
                    <a:solidFill>
                      <a:srgbClr val="FFFFFF"/>
                    </a:solidFill>
                    <a:latin typeface="BlairMdITC TT-Medium"/>
                    <a:cs typeface="BlairMdITC TT-Medium"/>
                  </a:endParaRPr>
                </a:p>
              </p:txBody>
            </p:sp>
          </p:grpSp>
          <p:pic>
            <p:nvPicPr>
              <p:cNvPr id="28" name="Picture 27"/>
              <p:cNvPicPr>
                <a:picLocks noChangeAspect="1"/>
              </p:cNvPicPr>
              <p:nvPr/>
            </p:nvPicPr>
            <p:blipFill>
              <a:blip r:embed="rId11">
                <a:alphaModFix amt="80000"/>
                <a:duotone>
                  <a:schemeClr val="accent1">
                    <a:shade val="45000"/>
                    <a:satMod val="135000"/>
                  </a:schemeClr>
                  <a:prstClr val="white"/>
                </a:duotone>
              </a:blip>
              <a:stretch>
                <a:fillRect/>
              </a:stretch>
            </p:blipFill>
            <p:spPr>
              <a:xfrm flipH="1">
                <a:off x="5321505" y="3376381"/>
                <a:ext cx="359340" cy="685800"/>
              </a:xfrm>
              <a:prstGeom prst="rect">
                <a:avLst/>
              </a:prstGeom>
              <a:noFill/>
            </p:spPr>
          </p:pic>
        </p:grpSp>
        <p:grpSp>
          <p:nvGrpSpPr>
            <p:cNvPr id="32" name="Group 31"/>
            <p:cNvGrpSpPr/>
            <p:nvPr/>
          </p:nvGrpSpPr>
          <p:grpSpPr>
            <a:xfrm>
              <a:off x="6416957" y="4137422"/>
              <a:ext cx="2145385" cy="1600200"/>
              <a:chOff x="10635124" y="3165615"/>
              <a:chExt cx="2145385" cy="1600200"/>
            </a:xfrm>
          </p:grpSpPr>
          <p:grpSp>
            <p:nvGrpSpPr>
              <p:cNvPr id="33" name="Group 32"/>
              <p:cNvGrpSpPr/>
              <p:nvPr/>
            </p:nvGrpSpPr>
            <p:grpSpPr>
              <a:xfrm>
                <a:off x="10635124" y="3165615"/>
                <a:ext cx="2145385" cy="1600200"/>
                <a:chOff x="2410595" y="3028110"/>
                <a:chExt cx="2145385" cy="1600200"/>
              </a:xfrm>
            </p:grpSpPr>
            <p:sp>
              <p:nvSpPr>
                <p:cNvPr id="35" name="Parallelogram 34"/>
                <p:cNvSpPr/>
                <p:nvPr/>
              </p:nvSpPr>
              <p:spPr>
                <a:xfrm flipH="1">
                  <a:off x="2410595" y="3028110"/>
                  <a:ext cx="2145385" cy="1600200"/>
                </a:xfrm>
                <a:prstGeom prst="parallelogram">
                  <a:avLst>
                    <a:gd name="adj" fmla="val 0"/>
                  </a:avLst>
                </a:prstGeom>
                <a:solidFill>
                  <a:srgbClr val="10253F"/>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prstClr val="white"/>
                    </a:solidFill>
                    <a:latin typeface="Calibri"/>
                  </a:endParaRPr>
                </a:p>
              </p:txBody>
            </p:sp>
            <p:sp>
              <p:nvSpPr>
                <p:cNvPr id="36" name="TextBox 35"/>
                <p:cNvSpPr txBox="1"/>
                <p:nvPr/>
              </p:nvSpPr>
              <p:spPr>
                <a:xfrm>
                  <a:off x="2670984" y="4247310"/>
                  <a:ext cx="1626143" cy="370933"/>
                </a:xfrm>
                <a:prstGeom prst="rect">
                  <a:avLst/>
                </a:prstGeom>
                <a:noFill/>
              </p:spPr>
              <p:txBody>
                <a:bodyPr wrap="none" rtlCol="0">
                  <a:spAutoFit/>
                </a:bodyPr>
                <a:lstStyle/>
                <a:p>
                  <a:pPr algn="ctr"/>
                  <a:r>
                    <a:rPr lang="en-US" sz="800" i="1" dirty="0" smtClean="0">
                      <a:solidFill>
                        <a:srgbClr val="FFFFFF"/>
                      </a:solidFill>
                      <a:latin typeface="BlairMdITC TT-Medium"/>
                      <a:cs typeface="BlairMdITC TT-Medium"/>
                    </a:rPr>
                    <a:t>User Files</a:t>
                  </a:r>
                  <a:endParaRPr lang="en-US" sz="800" i="1" dirty="0">
                    <a:solidFill>
                      <a:srgbClr val="FFFFFF"/>
                    </a:solidFill>
                    <a:latin typeface="BlairMdITC TT-Medium"/>
                    <a:cs typeface="BlairMdITC TT-Medium"/>
                  </a:endParaRPr>
                </a:p>
              </p:txBody>
            </p:sp>
          </p:grpSp>
          <p:pic>
            <p:nvPicPr>
              <p:cNvPr id="34" name="Picture 33"/>
              <p:cNvPicPr>
                <a:picLocks noChangeAspect="1"/>
              </p:cNvPicPr>
              <p:nvPr/>
            </p:nvPicPr>
            <p:blipFill>
              <a:blip r:embed="rId12">
                <a:clrChange>
                  <a:clrFrom>
                    <a:srgbClr val="FFFFFF"/>
                  </a:clrFrom>
                  <a:clrTo>
                    <a:srgbClr val="FFFFFF">
                      <a:alpha val="0"/>
                    </a:srgbClr>
                  </a:clrTo>
                </a:clrChange>
              </a:blip>
              <a:stretch>
                <a:fillRect/>
              </a:stretch>
            </p:blipFill>
            <p:spPr>
              <a:xfrm>
                <a:off x="11418853" y="3553591"/>
                <a:ext cx="633685" cy="597395"/>
              </a:xfrm>
              <a:prstGeom prst="rect">
                <a:avLst/>
              </a:prstGeom>
            </p:spPr>
          </p:pic>
        </p:grpSp>
        <p:grpSp>
          <p:nvGrpSpPr>
            <p:cNvPr id="37" name="Group 36"/>
            <p:cNvGrpSpPr/>
            <p:nvPr/>
          </p:nvGrpSpPr>
          <p:grpSpPr>
            <a:xfrm>
              <a:off x="-190948" y="4141610"/>
              <a:ext cx="2198562" cy="1600200"/>
              <a:chOff x="4613870" y="3028110"/>
              <a:chExt cx="2198562" cy="1600200"/>
            </a:xfrm>
          </p:grpSpPr>
          <p:sp>
            <p:nvSpPr>
              <p:cNvPr id="38" name="Parallelogram 37"/>
              <p:cNvSpPr/>
              <p:nvPr/>
            </p:nvSpPr>
            <p:spPr>
              <a:xfrm flipH="1">
                <a:off x="4613870" y="3028110"/>
                <a:ext cx="2145385" cy="1600200"/>
              </a:xfrm>
              <a:prstGeom prst="parallelogram">
                <a:avLst>
                  <a:gd name="adj" fmla="val 0"/>
                </a:avLst>
              </a:prstGeom>
              <a:solidFill>
                <a:schemeClr val="tx2">
                  <a:lumMod val="50000"/>
                </a:schemeClr>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prstClr val="white"/>
                  </a:solidFill>
                  <a:latin typeface="Calibri"/>
                </a:endParaRPr>
              </a:p>
            </p:txBody>
          </p:sp>
          <p:sp>
            <p:nvSpPr>
              <p:cNvPr id="39" name="TextBox 38"/>
              <p:cNvSpPr txBox="1"/>
              <p:nvPr/>
            </p:nvSpPr>
            <p:spPr>
              <a:xfrm>
                <a:off x="4648108" y="4247310"/>
                <a:ext cx="2164324" cy="370933"/>
              </a:xfrm>
              <a:prstGeom prst="rect">
                <a:avLst/>
              </a:prstGeom>
              <a:noFill/>
            </p:spPr>
            <p:txBody>
              <a:bodyPr wrap="none" rtlCol="0">
                <a:spAutoFit/>
              </a:bodyPr>
              <a:lstStyle/>
              <a:p>
                <a:pPr algn="ctr"/>
                <a:r>
                  <a:rPr lang="en-US" sz="800" i="1" dirty="0" smtClean="0">
                    <a:solidFill>
                      <a:srgbClr val="FFFFFF"/>
                    </a:solidFill>
                    <a:latin typeface="BlairMdITC TT-Medium"/>
                    <a:cs typeface="BlairMdITC TT-Medium"/>
                  </a:rPr>
                  <a:t>Data Releases</a:t>
                </a:r>
                <a:endParaRPr lang="en-US" sz="800" i="1" dirty="0">
                  <a:solidFill>
                    <a:srgbClr val="FFFFFF"/>
                  </a:solidFill>
                  <a:latin typeface="BlairMdITC TT-Medium"/>
                  <a:cs typeface="BlairMdITC TT-Medium"/>
                </a:endParaRPr>
              </a:p>
            </p:txBody>
          </p:sp>
        </p:grpSp>
        <p:grpSp>
          <p:nvGrpSpPr>
            <p:cNvPr id="40" name="Group 39"/>
            <p:cNvGrpSpPr/>
            <p:nvPr/>
          </p:nvGrpSpPr>
          <p:grpSpPr>
            <a:xfrm>
              <a:off x="1993313" y="4141610"/>
              <a:ext cx="2186405" cy="1600200"/>
              <a:chOff x="2390856" y="3028110"/>
              <a:chExt cx="2186405" cy="1600200"/>
            </a:xfrm>
          </p:grpSpPr>
          <p:sp>
            <p:nvSpPr>
              <p:cNvPr id="41" name="Parallelogram 40"/>
              <p:cNvSpPr/>
              <p:nvPr/>
            </p:nvSpPr>
            <p:spPr>
              <a:xfrm flipH="1">
                <a:off x="2410595" y="3028110"/>
                <a:ext cx="2145385" cy="1600200"/>
              </a:xfrm>
              <a:prstGeom prst="parallelogram">
                <a:avLst>
                  <a:gd name="adj" fmla="val 0"/>
                </a:avLst>
              </a:prstGeom>
              <a:solidFill>
                <a:srgbClr val="10253F"/>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prstClr val="white"/>
                  </a:solidFill>
                  <a:latin typeface="Calibri"/>
                </a:endParaRPr>
              </a:p>
            </p:txBody>
          </p:sp>
          <p:sp>
            <p:nvSpPr>
              <p:cNvPr id="42" name="TextBox 41"/>
              <p:cNvSpPr txBox="1"/>
              <p:nvPr/>
            </p:nvSpPr>
            <p:spPr>
              <a:xfrm>
                <a:off x="2390856" y="4247310"/>
                <a:ext cx="2186405" cy="370933"/>
              </a:xfrm>
              <a:prstGeom prst="rect">
                <a:avLst/>
              </a:prstGeom>
              <a:noFill/>
            </p:spPr>
            <p:txBody>
              <a:bodyPr wrap="none" rtlCol="0">
                <a:spAutoFit/>
              </a:bodyPr>
              <a:lstStyle/>
              <a:p>
                <a:pPr algn="ctr"/>
                <a:r>
                  <a:rPr lang="en-US" sz="800" i="1" dirty="0" smtClean="0">
                    <a:solidFill>
                      <a:srgbClr val="FFFFFF"/>
                    </a:solidFill>
                    <a:latin typeface="BlairMdITC TT-Medium"/>
                    <a:cs typeface="BlairMdITC TT-Medium"/>
                  </a:rPr>
                  <a:t>Alert Streams</a:t>
                </a:r>
                <a:endParaRPr lang="en-US" sz="800" i="1" dirty="0">
                  <a:solidFill>
                    <a:srgbClr val="FFFFFF"/>
                  </a:solidFill>
                  <a:latin typeface="BlairMdITC TT-Medium"/>
                  <a:cs typeface="BlairMdITC TT-Medium"/>
                </a:endParaRPr>
              </a:p>
            </p:txBody>
          </p:sp>
        </p:grpSp>
        <p:grpSp>
          <p:nvGrpSpPr>
            <p:cNvPr id="43" name="Group 42"/>
            <p:cNvGrpSpPr/>
            <p:nvPr/>
          </p:nvGrpSpPr>
          <p:grpSpPr>
            <a:xfrm>
              <a:off x="8647373" y="2759099"/>
              <a:ext cx="4349383" cy="1234636"/>
              <a:chOff x="8444654" y="1787292"/>
              <a:chExt cx="4349383" cy="1234636"/>
            </a:xfrm>
          </p:grpSpPr>
          <p:sp>
            <p:nvSpPr>
              <p:cNvPr id="44" name="Parallelogram 43"/>
              <p:cNvSpPr/>
              <p:nvPr/>
            </p:nvSpPr>
            <p:spPr>
              <a:xfrm flipH="1">
                <a:off x="8444654" y="1787292"/>
                <a:ext cx="4349383" cy="1234636"/>
              </a:xfrm>
              <a:prstGeom prst="parallelogram">
                <a:avLst>
                  <a:gd name="adj" fmla="val 0"/>
                </a:avLst>
              </a:prstGeom>
              <a:solidFill>
                <a:schemeClr val="tx2">
                  <a:lumMod val="75000"/>
                </a:schemeClr>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prstClr val="white"/>
                  </a:solidFill>
                  <a:latin typeface="Calibri"/>
                </a:endParaRPr>
              </a:p>
            </p:txBody>
          </p:sp>
          <p:sp>
            <p:nvSpPr>
              <p:cNvPr id="45" name="TextBox 44"/>
              <p:cNvSpPr txBox="1"/>
              <p:nvPr/>
            </p:nvSpPr>
            <p:spPr>
              <a:xfrm>
                <a:off x="8886520" y="2287272"/>
                <a:ext cx="1554449" cy="407536"/>
              </a:xfrm>
              <a:prstGeom prst="rect">
                <a:avLst/>
              </a:prstGeom>
              <a:noFill/>
            </p:spPr>
            <p:txBody>
              <a:bodyPr wrap="none" rtlCol="0">
                <a:spAutoFit/>
              </a:bodyPr>
              <a:lstStyle/>
              <a:p>
                <a:r>
                  <a:rPr lang="en-US" sz="1000" i="1" dirty="0" smtClean="0">
                    <a:solidFill>
                      <a:srgbClr val="FFFFFF"/>
                    </a:solidFill>
                    <a:latin typeface="BlairMdITC TT-Medium"/>
                    <a:cs typeface="BlairMdITC TT-Medium"/>
                  </a:rPr>
                  <a:t>Web</a:t>
                </a:r>
                <a:r>
                  <a:rPr lang="en-US" sz="1200" i="1" dirty="0" smtClean="0">
                    <a:solidFill>
                      <a:srgbClr val="FFFFFF"/>
                    </a:solidFill>
                    <a:latin typeface="BlairMdITC TT-Medium"/>
                    <a:cs typeface="BlairMdITC TT-Medium"/>
                  </a:rPr>
                  <a:t> </a:t>
                </a:r>
                <a:r>
                  <a:rPr lang="en-US" sz="1000" i="1" dirty="0" smtClean="0">
                    <a:solidFill>
                      <a:srgbClr val="FFFFFF"/>
                    </a:solidFill>
                    <a:latin typeface="BlairMdITC TT-Medium"/>
                    <a:cs typeface="BlairMdITC TT-Medium"/>
                  </a:rPr>
                  <a:t>APIs</a:t>
                </a:r>
                <a:endParaRPr lang="en-US" sz="1000" i="1" dirty="0">
                  <a:solidFill>
                    <a:srgbClr val="FFFFFF"/>
                  </a:solidFill>
                  <a:latin typeface="BlairMdITC TT-Medium"/>
                  <a:cs typeface="BlairMdITC TT-Medium"/>
                </a:endParaRPr>
              </a:p>
            </p:txBody>
          </p:sp>
        </p:grpSp>
        <p:pic>
          <p:nvPicPr>
            <p:cNvPr id="46" name="Picture 45"/>
            <p:cNvPicPr>
              <a:picLocks noChangeAspect="1"/>
            </p:cNvPicPr>
            <p:nvPr/>
          </p:nvPicPr>
          <p:blipFill>
            <a:blip r:embed="rId13">
              <a:extLst>
                <a:ext uri="{BEBA8EAE-BF5A-486C-A8C5-ECC9F3942E4B}">
                  <a14:imgProps xmlns:a14="http://schemas.microsoft.com/office/drawing/2010/main">
                    <a14:imgLayer r:embed="rId14">
                      <a14:imgEffect>
                        <a14:backgroundRemoval t="3715" b="96954" l="1667" r="97167">
                          <a14:foregroundMark x1="32375" y1="73180" x2="34292" y2="76597"/>
                          <a14:foregroundMark x1="25875" y1="73700" x2="25875" y2="73700"/>
                          <a14:foregroundMark x1="46750" y1="75929" x2="46750" y2="75929"/>
                          <a14:foregroundMark x1="64000" y1="77935" x2="64000" y2="77935"/>
                          <a14:foregroundMark x1="69667" y1="35513" x2="69667" y2="35513"/>
                          <a14:foregroundMark x1="32083" y1="50000" x2="32083" y2="50000"/>
                          <a14:foregroundMark x1="32500" y1="47623" x2="34917" y2="49777"/>
                          <a14:foregroundMark x1="30792" y1="21991" x2="30792" y2="21991"/>
                        </a14:backgroundRemoval>
                      </a14:imgEffect>
                      <a14:imgEffect>
                        <a14:colorTemperature colorTemp="4700"/>
                      </a14:imgEffect>
                    </a14:imgLayer>
                  </a14:imgProps>
                </a:ext>
              </a:extLst>
            </a:blip>
            <a:stretch>
              <a:fillRect/>
            </a:stretch>
          </p:blipFill>
          <p:spPr>
            <a:xfrm>
              <a:off x="11292894" y="2926935"/>
              <a:ext cx="1529280" cy="857671"/>
            </a:xfrm>
            <a:prstGeom prst="rect">
              <a:avLst/>
            </a:prstGeom>
          </p:spPr>
        </p:pic>
        <p:pic>
          <p:nvPicPr>
            <p:cNvPr id="47" name="Picture 46"/>
            <p:cNvPicPr>
              <a:picLocks noChangeAspect="1"/>
            </p:cNvPicPr>
            <p:nvPr/>
          </p:nvPicPr>
          <p:blipFill>
            <a:blip r:embed="rId15">
              <a:duotone>
                <a:schemeClr val="accent1">
                  <a:shade val="45000"/>
                  <a:satMod val="135000"/>
                </a:schemeClr>
                <a:prstClr val="white"/>
              </a:duotone>
            </a:blip>
            <a:stretch>
              <a:fillRect/>
            </a:stretch>
          </p:blipFill>
          <p:spPr>
            <a:xfrm>
              <a:off x="445552" y="4407054"/>
              <a:ext cx="896035" cy="903084"/>
            </a:xfrm>
            <a:prstGeom prst="rect">
              <a:avLst/>
            </a:prstGeom>
          </p:spPr>
        </p:pic>
        <p:pic>
          <p:nvPicPr>
            <p:cNvPr id="48" name="Picture 47"/>
            <p:cNvPicPr>
              <a:picLocks noChangeAspect="1"/>
            </p:cNvPicPr>
            <p:nvPr/>
          </p:nvPicPr>
          <p:blipFill>
            <a:blip r:embed="rId16">
              <a:lum bright="70000" contrast="-70000"/>
            </a:blip>
            <a:stretch>
              <a:fillRect/>
            </a:stretch>
          </p:blipFill>
          <p:spPr>
            <a:xfrm>
              <a:off x="2360510" y="4547305"/>
              <a:ext cx="1542107" cy="553577"/>
            </a:xfrm>
            <a:prstGeom prst="rect">
              <a:avLst/>
            </a:prstGeom>
          </p:spPr>
        </p:pic>
        <p:pic>
          <p:nvPicPr>
            <p:cNvPr id="49" name="Picture 48"/>
            <p:cNvPicPr>
              <a:picLocks noChangeAspect="1"/>
            </p:cNvPicPr>
            <p:nvPr/>
          </p:nvPicPr>
          <p:blipFill>
            <a:blip r:embed="rId17"/>
            <a:stretch>
              <a:fillRect/>
            </a:stretch>
          </p:blipFill>
          <p:spPr>
            <a:xfrm>
              <a:off x="1610958" y="767152"/>
              <a:ext cx="960511" cy="960511"/>
            </a:xfrm>
            <a:prstGeom prst="rect">
              <a:avLst/>
            </a:prstGeom>
          </p:spPr>
        </p:pic>
        <p:pic>
          <p:nvPicPr>
            <p:cNvPr id="50" name="Picture 49"/>
            <p:cNvPicPr>
              <a:picLocks noChangeAspect="1"/>
            </p:cNvPicPr>
            <p:nvPr/>
          </p:nvPicPr>
          <p:blipFill>
            <a:blip r:embed="rId17"/>
            <a:stretch>
              <a:fillRect/>
            </a:stretch>
          </p:blipFill>
          <p:spPr>
            <a:xfrm>
              <a:off x="2885453" y="762964"/>
              <a:ext cx="960511" cy="960511"/>
            </a:xfrm>
            <a:prstGeom prst="rect">
              <a:avLst/>
            </a:prstGeom>
          </p:spPr>
        </p:pic>
        <p:pic>
          <p:nvPicPr>
            <p:cNvPr id="51" name="Picture 50"/>
            <p:cNvPicPr>
              <a:picLocks noChangeAspect="1"/>
            </p:cNvPicPr>
            <p:nvPr/>
          </p:nvPicPr>
          <p:blipFill>
            <a:blip r:embed="rId17"/>
            <a:stretch>
              <a:fillRect/>
            </a:stretch>
          </p:blipFill>
          <p:spPr>
            <a:xfrm>
              <a:off x="4210806" y="775528"/>
              <a:ext cx="960511" cy="960511"/>
            </a:xfrm>
            <a:prstGeom prst="rect">
              <a:avLst/>
            </a:prstGeom>
          </p:spPr>
        </p:pic>
        <p:pic>
          <p:nvPicPr>
            <p:cNvPr id="52" name="Picture 51"/>
            <p:cNvPicPr>
              <a:picLocks noChangeAspect="1"/>
            </p:cNvPicPr>
            <p:nvPr/>
          </p:nvPicPr>
          <p:blipFill>
            <a:blip r:embed="rId17"/>
            <a:stretch>
              <a:fillRect/>
            </a:stretch>
          </p:blipFill>
          <p:spPr>
            <a:xfrm>
              <a:off x="5485301" y="771340"/>
              <a:ext cx="960511" cy="960511"/>
            </a:xfrm>
            <a:prstGeom prst="rect">
              <a:avLst/>
            </a:prstGeom>
          </p:spPr>
        </p:pic>
        <p:pic>
          <p:nvPicPr>
            <p:cNvPr id="53" name="Picture 52"/>
            <p:cNvPicPr>
              <a:picLocks noChangeAspect="1"/>
            </p:cNvPicPr>
            <p:nvPr/>
          </p:nvPicPr>
          <p:blipFill>
            <a:blip r:embed="rId17"/>
            <a:stretch>
              <a:fillRect/>
            </a:stretch>
          </p:blipFill>
          <p:spPr>
            <a:xfrm>
              <a:off x="6850879" y="792280"/>
              <a:ext cx="960511" cy="960511"/>
            </a:xfrm>
            <a:prstGeom prst="rect">
              <a:avLst/>
            </a:prstGeom>
          </p:spPr>
        </p:pic>
        <p:pic>
          <p:nvPicPr>
            <p:cNvPr id="54" name="Picture 53"/>
            <p:cNvPicPr>
              <a:picLocks noChangeAspect="1"/>
            </p:cNvPicPr>
            <p:nvPr/>
          </p:nvPicPr>
          <p:blipFill>
            <a:blip r:embed="rId17"/>
            <a:stretch>
              <a:fillRect/>
            </a:stretch>
          </p:blipFill>
          <p:spPr>
            <a:xfrm>
              <a:off x="8125374" y="788092"/>
              <a:ext cx="960511" cy="960511"/>
            </a:xfrm>
            <a:prstGeom prst="rect">
              <a:avLst/>
            </a:prstGeom>
          </p:spPr>
        </p:pic>
        <p:pic>
          <p:nvPicPr>
            <p:cNvPr id="55" name="Picture 54"/>
            <p:cNvPicPr>
              <a:picLocks noChangeAspect="1"/>
            </p:cNvPicPr>
            <p:nvPr/>
          </p:nvPicPr>
          <p:blipFill>
            <a:blip r:embed="rId17"/>
            <a:stretch>
              <a:fillRect/>
            </a:stretch>
          </p:blipFill>
          <p:spPr>
            <a:xfrm>
              <a:off x="9450727" y="800656"/>
              <a:ext cx="960511" cy="960511"/>
            </a:xfrm>
            <a:prstGeom prst="rect">
              <a:avLst/>
            </a:prstGeom>
          </p:spPr>
        </p:pic>
        <p:pic>
          <p:nvPicPr>
            <p:cNvPr id="56" name="Picture 55"/>
            <p:cNvPicPr>
              <a:picLocks noChangeAspect="1"/>
            </p:cNvPicPr>
            <p:nvPr/>
          </p:nvPicPr>
          <p:blipFill>
            <a:blip r:embed="rId17"/>
            <a:stretch>
              <a:fillRect/>
            </a:stretch>
          </p:blipFill>
          <p:spPr>
            <a:xfrm>
              <a:off x="10725222" y="796468"/>
              <a:ext cx="960511" cy="960511"/>
            </a:xfrm>
            <a:prstGeom prst="rect">
              <a:avLst/>
            </a:prstGeom>
          </p:spPr>
        </p:pic>
        <p:sp>
          <p:nvSpPr>
            <p:cNvPr id="57" name="TextBox 56"/>
            <p:cNvSpPr txBox="1"/>
            <p:nvPr/>
          </p:nvSpPr>
          <p:spPr>
            <a:xfrm>
              <a:off x="5825023" y="1885743"/>
              <a:ext cx="1112603" cy="261610"/>
            </a:xfrm>
            <a:prstGeom prst="rect">
              <a:avLst/>
            </a:prstGeom>
            <a:noFill/>
          </p:spPr>
          <p:txBody>
            <a:bodyPr wrap="none" rtlCol="0">
              <a:spAutoFit/>
            </a:bodyPr>
            <a:lstStyle/>
            <a:p>
              <a:pPr algn="ctr"/>
              <a:r>
                <a:rPr lang="en-US" sz="1100" i="1" dirty="0" smtClean="0">
                  <a:solidFill>
                    <a:schemeClr val="bg1">
                      <a:lumMod val="65000"/>
                    </a:schemeClr>
                  </a:solidFill>
                  <a:latin typeface="BlairMdITC TT-Medium"/>
                  <a:cs typeface="BlairMdITC TT-Medium"/>
                </a:rPr>
                <a:t>Internet</a:t>
              </a:r>
              <a:endParaRPr lang="en-US" sz="1100" i="1" dirty="0">
                <a:solidFill>
                  <a:schemeClr val="bg1">
                    <a:lumMod val="65000"/>
                  </a:schemeClr>
                </a:solidFill>
                <a:latin typeface="BlairMdITC TT-Medium"/>
                <a:cs typeface="BlairMdITC TT-Medium"/>
              </a:endParaRPr>
            </a:p>
          </p:txBody>
        </p:sp>
        <p:sp>
          <p:nvSpPr>
            <p:cNvPr id="58" name="TextBox 57"/>
            <p:cNvSpPr txBox="1"/>
            <p:nvPr/>
          </p:nvSpPr>
          <p:spPr>
            <a:xfrm>
              <a:off x="11493982" y="891692"/>
              <a:ext cx="1866508" cy="261608"/>
            </a:xfrm>
            <a:prstGeom prst="rect">
              <a:avLst/>
            </a:prstGeom>
            <a:noFill/>
          </p:spPr>
          <p:txBody>
            <a:bodyPr wrap="square" rtlCol="0">
              <a:spAutoFit/>
            </a:bodyPr>
            <a:lstStyle/>
            <a:p>
              <a:pPr algn="ctr"/>
              <a:r>
                <a:rPr lang="en-US" sz="1100" i="1" dirty="0" smtClean="0">
                  <a:solidFill>
                    <a:schemeClr val="bg1">
                      <a:lumMod val="65000"/>
                    </a:schemeClr>
                  </a:solidFill>
                  <a:latin typeface="BlairMdITC TT-Medium"/>
                  <a:cs typeface="BlairMdITC TT-Medium"/>
                </a:rPr>
                <a:t>LSST Users</a:t>
              </a:r>
              <a:endParaRPr lang="en-US" sz="1100" i="1" dirty="0">
                <a:solidFill>
                  <a:schemeClr val="bg1">
                    <a:lumMod val="65000"/>
                  </a:schemeClr>
                </a:solidFill>
                <a:latin typeface="BlairMdITC TT-Medium"/>
                <a:cs typeface="BlairMdITC TT-Medium"/>
              </a:endParaRPr>
            </a:p>
          </p:txBody>
        </p:sp>
      </p:grpSp>
      <p:sp>
        <p:nvSpPr>
          <p:cNvPr id="60" name="Rectangle 59"/>
          <p:cNvSpPr/>
          <p:nvPr/>
        </p:nvSpPr>
        <p:spPr>
          <a:xfrm>
            <a:off x="2079914" y="5888515"/>
            <a:ext cx="7036542" cy="338554"/>
          </a:xfrm>
          <a:prstGeom prst="rect">
            <a:avLst/>
          </a:prstGeom>
          <a:noFill/>
        </p:spPr>
        <p:txBody>
          <a:bodyPr wrap="none">
            <a:spAutoFit/>
          </a:bodyPr>
          <a:lstStyle/>
          <a:p>
            <a:pPr algn="r"/>
            <a:r>
              <a:rPr lang="en-US" sz="1600" i="1" dirty="0" smtClean="0"/>
              <a:t>For more details, see the </a:t>
            </a:r>
            <a:r>
              <a:rPr lang="en-US" sz="1600" b="1" i="1" dirty="0" smtClean="0"/>
              <a:t>“LSST Science Platform Vision Document”</a:t>
            </a:r>
            <a:r>
              <a:rPr lang="en-US" sz="1600" i="1" dirty="0" smtClean="0"/>
              <a:t>, </a:t>
            </a:r>
            <a:r>
              <a:rPr lang="en-US" sz="1600" i="1" dirty="0" smtClean="0">
                <a:hlinkClick r:id="rId18"/>
              </a:rPr>
              <a:t>http://ls.st/lsp</a:t>
            </a:r>
            <a:endParaRPr lang="en-US" sz="1600" i="1" dirty="0" smtClean="0"/>
          </a:p>
        </p:txBody>
      </p:sp>
    </p:spTree>
    <p:extLst>
      <p:ext uri="{BB962C8B-B14F-4D97-AF65-F5344CB8AC3E}">
        <p14:creationId xmlns:p14="http://schemas.microsoft.com/office/powerpoint/2010/main" val="14009161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838200"/>
            <a:ext cx="9231851" cy="1752600"/>
          </a:xfrm>
          <a:prstGeom prst="rect">
            <a:avLst/>
          </a:prstGeom>
          <a:solidFill>
            <a:schemeClr val="tx1">
              <a:lumMod val="75000"/>
              <a:lumOff val="25000"/>
              <a:alpha val="9000"/>
            </a:schemeClr>
          </a:solidFill>
          <a:ln w="0" cap="flat">
            <a:noFill/>
            <a:round/>
          </a:ln>
          <a:effectLst/>
        </p:spPr>
        <p:style>
          <a:lnRef idx="3">
            <a:schemeClr val="lt1"/>
          </a:lnRef>
          <a:fillRef idx="1">
            <a:schemeClr val="accent5"/>
          </a:fillRef>
          <a:effectRef idx="1">
            <a:schemeClr val="accent5"/>
          </a:effectRef>
          <a:fontRef idx="minor">
            <a:schemeClr val="lt1"/>
          </a:fontRef>
        </p:style>
        <p:txBody>
          <a:bodyPr rtlCol="0" anchor="t"/>
          <a:lstStyle/>
          <a:p>
            <a:pPr algn="ctr"/>
            <a:endParaRPr lang="en-US" sz="1600" dirty="0" smtClean="0">
              <a:solidFill>
                <a:schemeClr val="bg1"/>
              </a:solidFill>
            </a:endParaRPr>
          </a:p>
        </p:txBody>
      </p:sp>
      <p:sp>
        <p:nvSpPr>
          <p:cNvPr id="10" name="Rectangle 9"/>
          <p:cNvSpPr/>
          <p:nvPr/>
        </p:nvSpPr>
        <p:spPr>
          <a:xfrm>
            <a:off x="0" y="4447194"/>
            <a:ext cx="9231851" cy="1636105"/>
          </a:xfrm>
          <a:prstGeom prst="rect">
            <a:avLst/>
          </a:prstGeom>
          <a:solidFill>
            <a:schemeClr val="tx1">
              <a:lumMod val="75000"/>
              <a:lumOff val="25000"/>
              <a:alpha val="9000"/>
            </a:schemeClr>
          </a:solidFill>
          <a:ln w="0" cap="flat">
            <a:noFill/>
            <a:round/>
          </a:ln>
          <a:effectLst/>
        </p:spPr>
        <p:style>
          <a:lnRef idx="3">
            <a:schemeClr val="lt1"/>
          </a:lnRef>
          <a:fillRef idx="1">
            <a:schemeClr val="accent5"/>
          </a:fillRef>
          <a:effectRef idx="1">
            <a:schemeClr val="accent5"/>
          </a:effectRef>
          <a:fontRef idx="minor">
            <a:schemeClr val="lt1"/>
          </a:fontRef>
        </p:style>
        <p:txBody>
          <a:bodyPr rtlCol="0" anchor="t"/>
          <a:lstStyle/>
          <a:p>
            <a:pPr algn="ctr"/>
            <a:endParaRPr lang="en-US" sz="1600" dirty="0" smtClean="0">
              <a:solidFill>
                <a:schemeClr val="bg1"/>
              </a:solidFill>
            </a:endParaRPr>
          </a:p>
        </p:txBody>
      </p:sp>
      <p:sp>
        <p:nvSpPr>
          <p:cNvPr id="3" name="Title 2"/>
          <p:cNvSpPr>
            <a:spLocks noGrp="1"/>
          </p:cNvSpPr>
          <p:nvPr>
            <p:ph type="title"/>
          </p:nvPr>
        </p:nvSpPr>
        <p:spPr/>
        <p:txBody>
          <a:bodyPr/>
          <a:lstStyle/>
          <a:p>
            <a:r>
              <a:rPr lang="en-US" b="1" dirty="0" smtClean="0"/>
              <a:t>LSST Data Products: Level 1, 2, and 3</a:t>
            </a:r>
            <a:endParaRPr lang="en-US" b="1" dirty="0"/>
          </a:p>
        </p:txBody>
      </p:sp>
      <p:sp>
        <p:nvSpPr>
          <p:cNvPr id="2" name="Text Placeholder 1"/>
          <p:cNvSpPr>
            <a:spLocks noGrp="1"/>
          </p:cNvSpPr>
          <p:nvPr>
            <p:ph type="body" idx="1"/>
          </p:nvPr>
        </p:nvSpPr>
        <p:spPr>
          <a:xfrm>
            <a:off x="342789" y="949863"/>
            <a:ext cx="7848711" cy="5181599"/>
          </a:xfrm>
        </p:spPr>
        <p:txBody>
          <a:bodyPr/>
          <a:lstStyle/>
          <a:p>
            <a:r>
              <a:rPr lang="en-US" sz="2000" dirty="0" smtClean="0">
                <a:solidFill>
                  <a:srgbClr val="1F497D"/>
                </a:solidFill>
              </a:rPr>
              <a:t>A stream of </a:t>
            </a:r>
            <a:r>
              <a:rPr lang="en-US" sz="2000" dirty="0">
                <a:solidFill>
                  <a:srgbClr val="1F497D"/>
                </a:solidFill>
              </a:rPr>
              <a:t>~</a:t>
            </a:r>
            <a:r>
              <a:rPr lang="en-US" sz="2000" dirty="0" smtClean="0">
                <a:solidFill>
                  <a:srgbClr val="1F497D"/>
                </a:solidFill>
              </a:rPr>
              <a:t>10 </a:t>
            </a:r>
            <a:r>
              <a:rPr lang="en-US" sz="2000" dirty="0">
                <a:solidFill>
                  <a:srgbClr val="1F497D"/>
                </a:solidFill>
              </a:rPr>
              <a:t>million </a:t>
            </a:r>
            <a:r>
              <a:rPr lang="en-US" sz="2000" dirty="0" smtClean="0">
                <a:solidFill>
                  <a:srgbClr val="1F497D"/>
                </a:solidFill>
              </a:rPr>
              <a:t>time-domain </a:t>
            </a:r>
            <a:r>
              <a:rPr lang="en-US" sz="2000" dirty="0">
                <a:solidFill>
                  <a:srgbClr val="1F497D"/>
                </a:solidFill>
              </a:rPr>
              <a:t>events per </a:t>
            </a:r>
            <a:r>
              <a:rPr lang="en-US" sz="2000" dirty="0" smtClean="0">
                <a:solidFill>
                  <a:srgbClr val="1F497D"/>
                </a:solidFill>
              </a:rPr>
              <a:t>night, detected and transmitted to event distribution networks within 60 seconds of observation.</a:t>
            </a:r>
          </a:p>
          <a:p>
            <a:r>
              <a:rPr lang="en-US" sz="2000" dirty="0" smtClean="0">
                <a:solidFill>
                  <a:srgbClr val="1F497D"/>
                </a:solidFill>
              </a:rPr>
              <a:t>A catalog of orbits for ~6 million bodies in the Solar System.</a:t>
            </a:r>
          </a:p>
          <a:p>
            <a:endParaRPr lang="en-US" sz="3000" dirty="0">
              <a:solidFill>
                <a:srgbClr val="1F497D"/>
              </a:solidFill>
            </a:endParaRPr>
          </a:p>
          <a:p>
            <a:r>
              <a:rPr lang="en-US" sz="2000" dirty="0" smtClean="0">
                <a:solidFill>
                  <a:srgbClr val="1F497D"/>
                </a:solidFill>
              </a:rPr>
              <a:t>A catalog of ~37 </a:t>
            </a:r>
            <a:r>
              <a:rPr lang="en-US" sz="2000" dirty="0">
                <a:solidFill>
                  <a:srgbClr val="1F497D"/>
                </a:solidFill>
              </a:rPr>
              <a:t>billion </a:t>
            </a:r>
            <a:r>
              <a:rPr lang="en-US" sz="2000" dirty="0" smtClean="0">
                <a:solidFill>
                  <a:srgbClr val="1F497D"/>
                </a:solidFill>
              </a:rPr>
              <a:t>objects </a:t>
            </a:r>
            <a:r>
              <a:rPr lang="en-US" sz="2000" dirty="0">
                <a:solidFill>
                  <a:srgbClr val="1F497D"/>
                </a:solidFill>
              </a:rPr>
              <a:t>(</a:t>
            </a:r>
            <a:r>
              <a:rPr lang="en-US" sz="2000" dirty="0" smtClean="0">
                <a:solidFill>
                  <a:srgbClr val="1F497D"/>
                </a:solidFill>
              </a:rPr>
              <a:t>20B </a:t>
            </a:r>
            <a:r>
              <a:rPr lang="en-US" sz="2000" dirty="0">
                <a:solidFill>
                  <a:srgbClr val="1F497D"/>
                </a:solidFill>
              </a:rPr>
              <a:t>galaxies, </a:t>
            </a:r>
            <a:r>
              <a:rPr lang="en-US" sz="2000" dirty="0" smtClean="0">
                <a:solidFill>
                  <a:srgbClr val="1F497D"/>
                </a:solidFill>
              </a:rPr>
              <a:t>17B </a:t>
            </a:r>
            <a:r>
              <a:rPr lang="en-US" sz="2000" dirty="0">
                <a:solidFill>
                  <a:srgbClr val="1F497D"/>
                </a:solidFill>
              </a:rPr>
              <a:t>stars</a:t>
            </a:r>
            <a:r>
              <a:rPr lang="en-US" sz="2000" dirty="0" smtClean="0">
                <a:solidFill>
                  <a:srgbClr val="1F497D"/>
                </a:solidFill>
              </a:rPr>
              <a:t>)</a:t>
            </a:r>
            <a:r>
              <a:rPr lang="en-US" sz="2000" baseline="30000" dirty="0" smtClean="0">
                <a:solidFill>
                  <a:srgbClr val="1F497D"/>
                </a:solidFill>
              </a:rPr>
              <a:t>,</a:t>
            </a:r>
            <a:r>
              <a:rPr lang="en-US" sz="2000" dirty="0" smtClean="0">
                <a:solidFill>
                  <a:srgbClr val="1F497D"/>
                </a:solidFill>
              </a:rPr>
              <a:t> ~7 </a:t>
            </a:r>
            <a:r>
              <a:rPr lang="en-US" sz="2000" dirty="0">
                <a:solidFill>
                  <a:srgbClr val="1F497D"/>
                </a:solidFill>
              </a:rPr>
              <a:t>trillion </a:t>
            </a:r>
            <a:r>
              <a:rPr lang="en-US" sz="2000" dirty="0" smtClean="0">
                <a:solidFill>
                  <a:srgbClr val="1F497D"/>
                </a:solidFill>
              </a:rPr>
              <a:t>observations (</a:t>
            </a:r>
            <a:r>
              <a:rPr lang="en-US" sz="2000" dirty="0">
                <a:solidFill>
                  <a:srgbClr val="1F497D"/>
                </a:solidFill>
              </a:rPr>
              <a:t>“sources”</a:t>
            </a:r>
            <a:r>
              <a:rPr lang="en-US" sz="2000" dirty="0" smtClean="0">
                <a:solidFill>
                  <a:srgbClr val="1F497D"/>
                </a:solidFill>
              </a:rPr>
              <a:t>), </a:t>
            </a:r>
            <a:r>
              <a:rPr lang="en-US" sz="2000" dirty="0">
                <a:solidFill>
                  <a:srgbClr val="1F497D"/>
                </a:solidFill>
              </a:rPr>
              <a:t>and </a:t>
            </a:r>
            <a:r>
              <a:rPr lang="en-US" sz="2000" dirty="0" smtClean="0">
                <a:solidFill>
                  <a:srgbClr val="1F497D"/>
                </a:solidFill>
              </a:rPr>
              <a:t>~30 </a:t>
            </a:r>
            <a:r>
              <a:rPr lang="en-US" sz="2000" dirty="0">
                <a:solidFill>
                  <a:srgbClr val="1F497D"/>
                </a:solidFill>
              </a:rPr>
              <a:t>trillion measurements (“forced sources”</a:t>
            </a:r>
            <a:r>
              <a:rPr lang="en-US" sz="2000" dirty="0" smtClean="0">
                <a:solidFill>
                  <a:srgbClr val="1F497D"/>
                </a:solidFill>
              </a:rPr>
              <a:t>), produced annually, accessible through online databases.</a:t>
            </a:r>
          </a:p>
          <a:p>
            <a:r>
              <a:rPr lang="en-US" sz="2000" dirty="0" smtClean="0">
                <a:solidFill>
                  <a:srgbClr val="1F497D"/>
                </a:solidFill>
              </a:rPr>
              <a:t>Reduced single-epoch, deep co-added images.</a:t>
            </a:r>
          </a:p>
          <a:p>
            <a:endParaRPr lang="en-US" sz="2200" dirty="0">
              <a:solidFill>
                <a:srgbClr val="1F497D"/>
              </a:solidFill>
            </a:endParaRPr>
          </a:p>
          <a:p>
            <a:r>
              <a:rPr lang="en-US" sz="2000" dirty="0" smtClean="0">
                <a:solidFill>
                  <a:srgbClr val="1F497D"/>
                </a:solidFill>
              </a:rPr>
              <a:t>User-produced added-value data products (deep KBO/NEO catalogs, variable star classifications, shear maps, </a:t>
            </a:r>
            <a:r>
              <a:rPr lang="mr-IN" sz="2000" dirty="0" smtClean="0">
                <a:solidFill>
                  <a:srgbClr val="1F497D"/>
                </a:solidFill>
              </a:rPr>
              <a:t>…</a:t>
            </a:r>
            <a:r>
              <a:rPr lang="en-US" sz="2000" dirty="0" smtClean="0">
                <a:solidFill>
                  <a:srgbClr val="1F497D"/>
                </a:solidFill>
              </a:rPr>
              <a:t>)</a:t>
            </a:r>
          </a:p>
        </p:txBody>
      </p:sp>
      <p:sp>
        <p:nvSpPr>
          <p:cNvPr id="5" name="Rectangle 4"/>
          <p:cNvSpPr/>
          <p:nvPr/>
        </p:nvSpPr>
        <p:spPr>
          <a:xfrm rot="5400000">
            <a:off x="8184499" y="4959747"/>
            <a:ext cx="1483706" cy="610997"/>
          </a:xfrm>
          <a:prstGeom prst="rect">
            <a:avLst/>
          </a:prstGeom>
          <a:gradFill flip="none" rotWithShape="1">
            <a:gsLst>
              <a:gs pos="0">
                <a:schemeClr val="accent4">
                  <a:lumMod val="50000"/>
                </a:schemeClr>
              </a:gs>
              <a:gs pos="100000">
                <a:schemeClr val="accent4">
                  <a:lumMod val="60000"/>
                  <a:lumOff val="40000"/>
                </a:schemeClr>
              </a:gs>
            </a:gsLst>
            <a:lin ang="16200000" scaled="0"/>
            <a:tileRect/>
          </a:gradFill>
          <a:ln>
            <a:solidFill>
              <a:schemeClr val="accent4">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t>Level 3</a:t>
            </a:r>
            <a:endParaRPr lang="en-US" sz="2400" b="1" dirty="0"/>
          </a:p>
        </p:txBody>
      </p:sp>
      <p:sp>
        <p:nvSpPr>
          <p:cNvPr id="6" name="Rectangle 5"/>
          <p:cNvSpPr/>
          <p:nvPr/>
        </p:nvSpPr>
        <p:spPr>
          <a:xfrm rot="5400000">
            <a:off x="8223208" y="1411010"/>
            <a:ext cx="1406289" cy="610997"/>
          </a:xfrm>
          <a:prstGeom prst="rect">
            <a:avLst/>
          </a:prstGeom>
          <a:solidFill>
            <a:schemeClr val="accent2">
              <a:lumMod val="75000"/>
            </a:schemeClr>
          </a:solidFill>
          <a:ln>
            <a:solidFill>
              <a:schemeClr val="accent2"/>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t>Level 1</a:t>
            </a:r>
            <a:endParaRPr lang="en-US" sz="2400" b="1" dirty="0"/>
          </a:p>
        </p:txBody>
      </p:sp>
      <p:sp>
        <p:nvSpPr>
          <p:cNvPr id="7" name="Rectangle 6"/>
          <p:cNvSpPr/>
          <p:nvPr/>
        </p:nvSpPr>
        <p:spPr>
          <a:xfrm rot="5400000">
            <a:off x="8221503" y="3203274"/>
            <a:ext cx="1409699" cy="610997"/>
          </a:xfrm>
          <a:prstGeom prst="rect">
            <a:avLst/>
          </a:prstGeom>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t>Level 2</a:t>
            </a:r>
            <a:endParaRPr lang="en-US" sz="2400" b="1" dirty="0"/>
          </a:p>
        </p:txBody>
      </p:sp>
      <p:sp>
        <p:nvSpPr>
          <p:cNvPr id="11" name="Rectangle 10"/>
          <p:cNvSpPr/>
          <p:nvPr/>
        </p:nvSpPr>
        <p:spPr>
          <a:xfrm>
            <a:off x="2098351" y="6062246"/>
            <a:ext cx="7121849" cy="338554"/>
          </a:xfrm>
          <a:prstGeom prst="rect">
            <a:avLst/>
          </a:prstGeom>
          <a:noFill/>
        </p:spPr>
        <p:txBody>
          <a:bodyPr wrap="none">
            <a:spAutoFit/>
          </a:bodyPr>
          <a:lstStyle/>
          <a:p>
            <a:pPr algn="r"/>
            <a:r>
              <a:rPr lang="en-US" sz="1600" i="1" dirty="0" smtClean="0"/>
              <a:t>For more details, see the </a:t>
            </a:r>
            <a:r>
              <a:rPr lang="en-US" sz="1600" b="1" i="1" dirty="0" smtClean="0"/>
              <a:t>“Data Products Definition Document”</a:t>
            </a:r>
            <a:r>
              <a:rPr lang="en-US" sz="1600" i="1" dirty="0" smtClean="0"/>
              <a:t>, </a:t>
            </a:r>
            <a:r>
              <a:rPr lang="en-US" sz="1600" i="1" dirty="0" smtClean="0">
                <a:hlinkClick r:id="rId2"/>
              </a:rPr>
              <a:t>http://ls.st/lse-163</a:t>
            </a:r>
            <a:endParaRPr lang="en-US" sz="1600" i="1" dirty="0" smtClean="0"/>
          </a:p>
        </p:txBody>
      </p:sp>
    </p:spTree>
    <p:extLst>
      <p:ext uri="{BB962C8B-B14F-4D97-AF65-F5344CB8AC3E}">
        <p14:creationId xmlns:p14="http://schemas.microsoft.com/office/powerpoint/2010/main" val="155763864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7315200" cy="557213"/>
          </a:xfrm>
        </p:spPr>
        <p:txBody>
          <a:bodyPr/>
          <a:lstStyle/>
          <a:p>
            <a:r>
              <a:rPr lang="en-US" dirty="0" smtClean="0"/>
              <a:t>LSST Mission Goals and System Vision</a:t>
            </a:r>
            <a:endParaRPr lang="en-US" dirty="0"/>
          </a:p>
        </p:txBody>
      </p:sp>
      <p:pic>
        <p:nvPicPr>
          <p:cNvPr id="35" name="Picture 34"/>
          <p:cNvPicPr>
            <a:picLocks noChangeAspect="1"/>
          </p:cNvPicPr>
          <p:nvPr/>
        </p:nvPicPr>
        <p:blipFill>
          <a:blip r:embed="rId2"/>
          <a:stretch>
            <a:fillRect/>
          </a:stretch>
        </p:blipFill>
        <p:spPr>
          <a:xfrm>
            <a:off x="609600" y="1353618"/>
            <a:ext cx="1832368" cy="1846782"/>
          </a:xfrm>
          <a:prstGeom prst="rect">
            <a:avLst/>
          </a:prstGeom>
        </p:spPr>
      </p:pic>
      <p:pic>
        <p:nvPicPr>
          <p:cNvPr id="34" name="Picture 33"/>
          <p:cNvPicPr>
            <a:picLocks noChangeAspect="1"/>
          </p:cNvPicPr>
          <p:nvPr/>
        </p:nvPicPr>
        <p:blipFill>
          <a:blip r:embed="rId3"/>
          <a:stretch>
            <a:fillRect/>
          </a:stretch>
        </p:blipFill>
        <p:spPr>
          <a:xfrm>
            <a:off x="6172200" y="1600200"/>
            <a:ext cx="2971800" cy="1066800"/>
          </a:xfrm>
          <a:prstGeom prst="rect">
            <a:avLst/>
          </a:prstGeom>
        </p:spPr>
      </p:pic>
      <p:pic>
        <p:nvPicPr>
          <p:cNvPr id="38" name="Picture 37"/>
          <p:cNvPicPr>
            <a:picLocks noChangeAspect="1"/>
          </p:cNvPicPr>
          <p:nvPr/>
        </p:nvPicPr>
        <p:blipFill>
          <a:blip r:embed="rId4">
            <a:extLst>
              <a:ext uri="{BEBA8EAE-BF5A-486C-A8C5-ECC9F3942E4B}">
                <a14:imgProps xmlns:a14="http://schemas.microsoft.com/office/drawing/2010/main">
                  <a14:imgLayer r:embed="rId5">
                    <a14:imgEffect>
                      <a14:backgroundRemoval t="3245" b="96165" l="1000" r="98000">
                        <a14:foregroundMark x1="40100" y1="31268" x2="40100" y2="31268"/>
                        <a14:foregroundMark x1="34200" y1="14159" x2="34200" y2="14159"/>
                        <a14:foregroundMark x1="65300" y1="12242" x2="65300" y2="12242"/>
                        <a14:foregroundMark x1="8300" y1="56490" x2="8300" y2="56490"/>
                        <a14:foregroundMark x1="36600" y1="37463" x2="36600" y2="37463"/>
                        <a14:foregroundMark x1="39600" y1="62832" x2="39600" y2="62832"/>
                        <a14:foregroundMark x1="57800" y1="65339" x2="57800" y2="65339"/>
                        <a14:foregroundMark x1="63000" y1="64159" x2="63000" y2="64159"/>
                        <a14:foregroundMark x1="33700" y1="63864" x2="33700" y2="63864"/>
                        <a14:foregroundMark x1="21000" y1="59735" x2="21000" y2="59735"/>
                        <a14:foregroundMark x1="79200" y1="60767" x2="79200" y2="60767"/>
                        <a14:foregroundMark x1="92100" y1="56490" x2="92100" y2="56490"/>
                        <a14:foregroundMark x1="87700" y1="60029" x2="87700" y2="60029"/>
                        <a14:foregroundMark x1="86700" y1="61357" x2="86700" y2="61357"/>
                        <a14:foregroundMark x1="17800" y1="62537" x2="17800" y2="62537"/>
                        <a14:foregroundMark x1="12400" y1="60472" x2="12400" y2="60472"/>
                        <a14:foregroundMark x1="16600" y1="64602" x2="16600" y2="64602"/>
                        <a14:foregroundMark x1="65700" y1="14159" x2="65700" y2="14159"/>
                      </a14:backgroundRemoval>
                    </a14:imgEffect>
                  </a14:imgLayer>
                </a14:imgProps>
              </a:ext>
            </a:extLst>
          </a:blip>
          <a:stretch>
            <a:fillRect/>
          </a:stretch>
        </p:blipFill>
        <p:spPr>
          <a:xfrm>
            <a:off x="2667000" y="1061618"/>
            <a:ext cx="3403600" cy="2307642"/>
          </a:xfrm>
          <a:prstGeom prst="rect">
            <a:avLst/>
          </a:prstGeom>
        </p:spPr>
      </p:pic>
      <p:sp>
        <p:nvSpPr>
          <p:cNvPr id="3" name="TextBox 2"/>
          <p:cNvSpPr txBox="1"/>
          <p:nvPr/>
        </p:nvSpPr>
        <p:spPr>
          <a:xfrm>
            <a:off x="228600" y="4016276"/>
            <a:ext cx="8839202" cy="2308324"/>
          </a:xfrm>
          <a:prstGeom prst="rect">
            <a:avLst/>
          </a:prstGeom>
          <a:noFill/>
        </p:spPr>
        <p:txBody>
          <a:bodyPr wrap="square" rtlCol="0">
            <a:spAutoFit/>
          </a:bodyPr>
          <a:lstStyle/>
          <a:p>
            <a:r>
              <a:rPr lang="en-US" sz="1600" dirty="0" smtClean="0"/>
              <a:t>The LSST will be a facility whose primary mission is to acquire, process, and make available to the data-rights holders the data collected by its telescope and camera. Our primary products are the stream of events alerts (</a:t>
            </a:r>
            <a:r>
              <a:rPr lang="en-US" sz="1600" b="1" dirty="0" smtClean="0">
                <a:solidFill>
                  <a:srgbClr val="C0504D"/>
                </a:solidFill>
              </a:rPr>
              <a:t>Level 1</a:t>
            </a:r>
            <a:r>
              <a:rPr lang="en-US" sz="1600" dirty="0" smtClean="0"/>
              <a:t>) and Data Release data products (</a:t>
            </a:r>
            <a:r>
              <a:rPr lang="en-US" sz="1600" b="1" dirty="0" smtClean="0">
                <a:solidFill>
                  <a:schemeClr val="accent2"/>
                </a:solidFill>
              </a:rPr>
              <a:t>Level 2</a:t>
            </a:r>
            <a:r>
              <a:rPr lang="en-US" sz="1600" dirty="0" smtClean="0"/>
              <a:t>).</a:t>
            </a:r>
          </a:p>
          <a:p>
            <a:endParaRPr lang="en-US" sz="1600" dirty="0"/>
          </a:p>
          <a:p>
            <a:r>
              <a:rPr lang="en-US" sz="1600" dirty="0" smtClean="0"/>
              <a:t>To make those products available and useful to the community, we’re building </a:t>
            </a:r>
            <a:r>
              <a:rPr lang="en-US" sz="1600" b="1" dirty="0" smtClean="0"/>
              <a:t>Data Access Centers (one in the U.S., and one in Chile)</a:t>
            </a:r>
            <a:r>
              <a:rPr lang="en-US" sz="1600" dirty="0" smtClean="0"/>
              <a:t>. These will expose the LSST data to the data rights holders through a number of well-integrated </a:t>
            </a:r>
            <a:r>
              <a:rPr lang="en-US" sz="1600" dirty="0" smtClean="0">
                <a:solidFill>
                  <a:srgbClr val="C0504D"/>
                </a:solidFill>
              </a:rPr>
              <a:t>data access center services.</a:t>
            </a:r>
            <a:r>
              <a:rPr lang="en-US" sz="1600" dirty="0" smtClean="0"/>
              <a:t/>
            </a:r>
            <a:br>
              <a:rPr lang="en-US" sz="1600" dirty="0" smtClean="0"/>
            </a:br>
            <a:endParaRPr lang="en-US" sz="1600" dirty="0" smtClean="0"/>
          </a:p>
          <a:p>
            <a:r>
              <a:rPr lang="en-US" sz="1600" b="1" dirty="0" smtClean="0"/>
              <a:t>We call those services the </a:t>
            </a:r>
            <a:r>
              <a:rPr lang="en-US" sz="1600" b="1" i="1" dirty="0" smtClean="0"/>
              <a:t>“LSST Science Platform”</a:t>
            </a:r>
            <a:r>
              <a:rPr lang="en-US" sz="1600" b="1" dirty="0" smtClean="0"/>
              <a:t>.</a:t>
            </a:r>
            <a:endParaRPr lang="en-US" sz="1600" b="1" dirty="0"/>
          </a:p>
        </p:txBody>
      </p:sp>
      <p:sp>
        <p:nvSpPr>
          <p:cNvPr id="7" name="TextBox 6"/>
          <p:cNvSpPr txBox="1"/>
          <p:nvPr/>
        </p:nvSpPr>
        <p:spPr>
          <a:xfrm>
            <a:off x="831880" y="3380838"/>
            <a:ext cx="1383712" cy="461665"/>
          </a:xfrm>
          <a:prstGeom prst="rect">
            <a:avLst/>
          </a:prstGeom>
          <a:noFill/>
        </p:spPr>
        <p:txBody>
          <a:bodyPr wrap="none" rtlCol="0">
            <a:spAutoFit/>
          </a:bodyPr>
          <a:lstStyle/>
          <a:p>
            <a:pPr algn="ctr"/>
            <a:r>
              <a:rPr lang="en-US" sz="1200" b="1" i="1" dirty="0" smtClean="0">
                <a:solidFill>
                  <a:schemeClr val="tx2"/>
                </a:solidFill>
                <a:latin typeface="Copperplate" charset="0"/>
                <a:ea typeface="Copperplate" charset="0"/>
                <a:cs typeface="Copperplate" charset="0"/>
              </a:rPr>
              <a:t>Data Releases</a:t>
            </a:r>
            <a:br>
              <a:rPr lang="en-US" sz="1200" b="1" i="1" dirty="0" smtClean="0">
                <a:solidFill>
                  <a:schemeClr val="tx2"/>
                </a:solidFill>
                <a:latin typeface="Copperplate" charset="0"/>
                <a:ea typeface="Copperplate" charset="0"/>
                <a:cs typeface="Copperplate" charset="0"/>
              </a:rPr>
            </a:br>
            <a:r>
              <a:rPr lang="en-US" sz="1200" b="1" i="1" dirty="0" smtClean="0">
                <a:solidFill>
                  <a:schemeClr val="tx2"/>
                </a:solidFill>
                <a:latin typeface="Copperplate" charset="0"/>
                <a:ea typeface="Copperplate" charset="0"/>
                <a:cs typeface="Copperplate" charset="0"/>
              </a:rPr>
              <a:t>(Level 2)</a:t>
            </a:r>
            <a:endParaRPr lang="en-US" sz="1200" b="1" i="1" dirty="0">
              <a:solidFill>
                <a:schemeClr val="tx2"/>
              </a:solidFill>
              <a:latin typeface="Copperplate" charset="0"/>
              <a:ea typeface="Copperplate" charset="0"/>
              <a:cs typeface="Copperplate" charset="0"/>
            </a:endParaRPr>
          </a:p>
        </p:txBody>
      </p:sp>
      <p:sp>
        <p:nvSpPr>
          <p:cNvPr id="8" name="TextBox 7"/>
          <p:cNvSpPr txBox="1"/>
          <p:nvPr/>
        </p:nvSpPr>
        <p:spPr>
          <a:xfrm>
            <a:off x="6855951" y="3380837"/>
            <a:ext cx="1375698" cy="461665"/>
          </a:xfrm>
          <a:prstGeom prst="rect">
            <a:avLst/>
          </a:prstGeom>
          <a:noFill/>
        </p:spPr>
        <p:txBody>
          <a:bodyPr wrap="none" rtlCol="0">
            <a:spAutoFit/>
          </a:bodyPr>
          <a:lstStyle/>
          <a:p>
            <a:pPr algn="ctr"/>
            <a:r>
              <a:rPr lang="en-US" sz="1200" b="1" i="1" dirty="0" smtClean="0">
                <a:solidFill>
                  <a:schemeClr val="tx2"/>
                </a:solidFill>
                <a:latin typeface="Copperplate" charset="0"/>
                <a:ea typeface="Copperplate" charset="0"/>
                <a:cs typeface="Copperplate" charset="0"/>
              </a:rPr>
              <a:t>Alert Streams</a:t>
            </a:r>
            <a:br>
              <a:rPr lang="en-US" sz="1200" b="1" i="1" dirty="0" smtClean="0">
                <a:solidFill>
                  <a:schemeClr val="tx2"/>
                </a:solidFill>
                <a:latin typeface="Copperplate" charset="0"/>
                <a:ea typeface="Copperplate" charset="0"/>
                <a:cs typeface="Copperplate" charset="0"/>
              </a:rPr>
            </a:br>
            <a:r>
              <a:rPr lang="en-US" sz="1200" b="1" i="1" dirty="0" smtClean="0">
                <a:solidFill>
                  <a:schemeClr val="tx2"/>
                </a:solidFill>
                <a:latin typeface="Copperplate" charset="0"/>
                <a:ea typeface="Copperplate" charset="0"/>
                <a:cs typeface="Copperplate" charset="0"/>
              </a:rPr>
              <a:t>(Level 1)</a:t>
            </a:r>
            <a:endParaRPr lang="en-US" sz="1200" b="1" i="1" dirty="0">
              <a:solidFill>
                <a:schemeClr val="tx2"/>
              </a:solidFill>
              <a:latin typeface="Copperplate" charset="0"/>
              <a:ea typeface="Copperplate" charset="0"/>
              <a:cs typeface="Copperplate" charset="0"/>
            </a:endParaRPr>
          </a:p>
        </p:txBody>
      </p:sp>
    </p:spTree>
    <p:extLst>
      <p:ext uri="{BB962C8B-B14F-4D97-AF65-F5344CB8AC3E}">
        <p14:creationId xmlns:p14="http://schemas.microsoft.com/office/powerpoint/2010/main" val="16419565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LSST Science Platform:</a:t>
            </a:r>
            <a:br>
              <a:rPr lang="en-US" dirty="0"/>
            </a:br>
            <a:r>
              <a:rPr lang="en-US" dirty="0"/>
              <a:t>Accessing LSST Data and Enabling LSST Science</a:t>
            </a:r>
          </a:p>
        </p:txBody>
      </p:sp>
      <p:grpSp>
        <p:nvGrpSpPr>
          <p:cNvPr id="59" name="Group 58"/>
          <p:cNvGrpSpPr/>
          <p:nvPr/>
        </p:nvGrpSpPr>
        <p:grpSpPr>
          <a:xfrm>
            <a:off x="228600" y="1262194"/>
            <a:ext cx="8768318" cy="3505886"/>
            <a:chOff x="-283174" y="762964"/>
            <a:chExt cx="13643664" cy="5158055"/>
          </a:xfrm>
        </p:grpSpPr>
        <p:sp>
          <p:nvSpPr>
            <p:cNvPr id="4" name="Trapezoid 3"/>
            <p:cNvSpPr/>
            <p:nvPr/>
          </p:nvSpPr>
          <p:spPr>
            <a:xfrm>
              <a:off x="-283174" y="1746565"/>
              <a:ext cx="13400259" cy="530341"/>
            </a:xfrm>
            <a:prstGeom prst="trapezoid">
              <a:avLst>
                <a:gd name="adj" fmla="val 308008"/>
              </a:avLst>
            </a:prstGeom>
            <a:gradFill>
              <a:gsLst>
                <a:gs pos="0">
                  <a:schemeClr val="tx1">
                    <a:alpha val="7000"/>
                  </a:schemeClr>
                </a:gs>
                <a:gs pos="100000">
                  <a:schemeClr val="accent1">
                    <a:tint val="50000"/>
                    <a:shade val="100000"/>
                    <a:satMod val="350000"/>
                    <a:alpha val="600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Parallelogram 4"/>
            <p:cNvSpPr/>
            <p:nvPr/>
          </p:nvSpPr>
          <p:spPr>
            <a:xfrm flipH="1">
              <a:off x="-283173" y="2362200"/>
              <a:ext cx="13400259" cy="3558819"/>
            </a:xfrm>
            <a:prstGeom prst="parallelogram">
              <a:avLst>
                <a:gd name="adj" fmla="val 0"/>
              </a:avLst>
            </a:prstGeom>
            <a:solidFill>
              <a:schemeClr val="accent1"/>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prstClr val="white"/>
                </a:solidFill>
                <a:latin typeface="Calibri"/>
              </a:endParaRPr>
            </a:p>
          </p:txBody>
        </p:sp>
        <p:sp>
          <p:nvSpPr>
            <p:cNvPr id="6" name="Parallelogram 5"/>
            <p:cNvSpPr/>
            <p:nvPr/>
          </p:nvSpPr>
          <p:spPr>
            <a:xfrm flipH="1">
              <a:off x="-190948" y="2759099"/>
              <a:ext cx="4349383" cy="1234636"/>
            </a:xfrm>
            <a:prstGeom prst="parallelogram">
              <a:avLst>
                <a:gd name="adj" fmla="val 0"/>
              </a:avLst>
            </a:prstGeom>
            <a:solidFill>
              <a:schemeClr val="tx2">
                <a:lumMod val="75000"/>
              </a:schemeClr>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prstClr val="white"/>
                </a:solidFill>
                <a:latin typeface="Calibri"/>
              </a:endParaRPr>
            </a:p>
          </p:txBody>
        </p:sp>
        <p:sp>
          <p:nvSpPr>
            <p:cNvPr id="7" name="TextBox 6"/>
            <p:cNvSpPr txBox="1"/>
            <p:nvPr/>
          </p:nvSpPr>
          <p:spPr>
            <a:xfrm>
              <a:off x="1738630" y="3259078"/>
              <a:ext cx="1452269" cy="423922"/>
            </a:xfrm>
            <a:prstGeom prst="rect">
              <a:avLst/>
            </a:prstGeom>
            <a:noFill/>
          </p:spPr>
          <p:txBody>
            <a:bodyPr wrap="none" rtlCol="0">
              <a:spAutoFit/>
            </a:bodyPr>
            <a:lstStyle/>
            <a:p>
              <a:pPr algn="ctr"/>
              <a:r>
                <a:rPr lang="en-US" sz="1000" i="1" dirty="0" smtClean="0">
                  <a:solidFill>
                    <a:srgbClr val="FFFFFF"/>
                  </a:solidFill>
                  <a:latin typeface="BlairMdITC TT-Medium"/>
                  <a:cs typeface="BlairMdITC TT-Medium"/>
                </a:rPr>
                <a:t>Portal</a:t>
              </a:r>
              <a:endParaRPr lang="en-US" sz="1000" i="1" dirty="0">
                <a:solidFill>
                  <a:srgbClr val="FFFFFF"/>
                </a:solidFill>
                <a:latin typeface="BlairMdITC TT-Medium"/>
                <a:cs typeface="BlairMdITC TT-Medium"/>
              </a:endParaRPr>
            </a:p>
          </p:txBody>
        </p:sp>
        <p:pic>
          <p:nvPicPr>
            <p:cNvPr id="8" name="Picture 7"/>
            <p:cNvPicPr>
              <a:picLocks noChangeAspect="1"/>
            </p:cNvPicPr>
            <p:nvPr/>
          </p:nvPicPr>
          <p:blipFill rotWithShape="1">
            <a:blip r:embed="rId2">
              <a:lum bright="70000" contrast="-70000"/>
            </a:blip>
            <a:srcRect t="38699" r="48705"/>
            <a:stretch/>
          </p:blipFill>
          <p:spPr>
            <a:xfrm>
              <a:off x="272693" y="3085230"/>
              <a:ext cx="762000" cy="569156"/>
            </a:xfrm>
            <a:prstGeom prst="rect">
              <a:avLst/>
            </a:prstGeom>
          </p:spPr>
        </p:pic>
        <p:grpSp>
          <p:nvGrpSpPr>
            <p:cNvPr id="9" name="Group 8"/>
            <p:cNvGrpSpPr/>
            <p:nvPr/>
          </p:nvGrpSpPr>
          <p:grpSpPr>
            <a:xfrm>
              <a:off x="4226487" y="2759099"/>
              <a:ext cx="4349383" cy="1234636"/>
              <a:chOff x="8444654" y="1787292"/>
              <a:chExt cx="4349383" cy="1234636"/>
            </a:xfrm>
          </p:grpSpPr>
          <p:sp>
            <p:nvSpPr>
              <p:cNvPr id="10" name="Parallelogram 9"/>
              <p:cNvSpPr/>
              <p:nvPr/>
            </p:nvSpPr>
            <p:spPr>
              <a:xfrm flipH="1">
                <a:off x="8444654" y="1787292"/>
                <a:ext cx="4349383" cy="1234636"/>
              </a:xfrm>
              <a:prstGeom prst="parallelogram">
                <a:avLst>
                  <a:gd name="adj" fmla="val 0"/>
                </a:avLst>
              </a:prstGeom>
              <a:solidFill>
                <a:schemeClr val="tx2">
                  <a:lumMod val="75000"/>
                </a:schemeClr>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prstClr val="white"/>
                  </a:solidFill>
                  <a:latin typeface="Calibri"/>
                </a:endParaRPr>
              </a:p>
            </p:txBody>
          </p:sp>
          <p:pic>
            <p:nvPicPr>
              <p:cNvPr id="11" name="Picture 10"/>
              <p:cNvPicPr>
                <a:picLocks noChangeAspect="1"/>
              </p:cNvPicPr>
              <p:nvPr/>
            </p:nvPicPr>
            <p:blipFill>
              <a:blip r:embed="rId3">
                <a:duotone>
                  <a:schemeClr val="bg2">
                    <a:shade val="45000"/>
                    <a:satMod val="135000"/>
                  </a:schemeClr>
                  <a:prstClr val="white"/>
                </a:duotone>
              </a:blip>
              <a:stretch>
                <a:fillRect/>
              </a:stretch>
            </p:blipFill>
            <p:spPr>
              <a:xfrm>
                <a:off x="11465475" y="1955128"/>
                <a:ext cx="838200" cy="838200"/>
              </a:xfrm>
              <a:prstGeom prst="rect">
                <a:avLst/>
              </a:prstGeom>
            </p:spPr>
          </p:pic>
          <p:sp>
            <p:nvSpPr>
              <p:cNvPr id="12" name="TextBox 11"/>
              <p:cNvSpPr txBox="1"/>
              <p:nvPr/>
            </p:nvSpPr>
            <p:spPr>
              <a:xfrm>
                <a:off x="9152067" y="2287272"/>
                <a:ext cx="1968503" cy="362254"/>
              </a:xfrm>
              <a:prstGeom prst="rect">
                <a:avLst/>
              </a:prstGeom>
              <a:noFill/>
            </p:spPr>
            <p:txBody>
              <a:bodyPr wrap="none" rtlCol="0">
                <a:spAutoFit/>
              </a:bodyPr>
              <a:lstStyle/>
              <a:p>
                <a:r>
                  <a:rPr lang="en-US" sz="1000" i="1" dirty="0" err="1" smtClean="0">
                    <a:solidFill>
                      <a:srgbClr val="FFFFFF"/>
                    </a:solidFill>
                    <a:latin typeface="BlairMdITC TT-Medium"/>
                    <a:cs typeface="BlairMdITC TT-Medium"/>
                  </a:rPr>
                  <a:t>JupyterLab</a:t>
                </a:r>
                <a:endParaRPr lang="en-US" sz="1000" i="1" dirty="0">
                  <a:solidFill>
                    <a:srgbClr val="FFFFFF"/>
                  </a:solidFill>
                  <a:latin typeface="BlairMdITC TT-Medium"/>
                  <a:cs typeface="BlairMdITC TT-Medium"/>
                </a:endParaRPr>
              </a:p>
            </p:txBody>
          </p:sp>
        </p:grpSp>
        <p:grpSp>
          <p:nvGrpSpPr>
            <p:cNvPr id="13" name="Group 12"/>
            <p:cNvGrpSpPr/>
            <p:nvPr/>
          </p:nvGrpSpPr>
          <p:grpSpPr>
            <a:xfrm>
              <a:off x="4121974" y="4137422"/>
              <a:ext cx="2363041" cy="1600200"/>
              <a:chOff x="4522887" y="3028110"/>
              <a:chExt cx="2363041" cy="1600200"/>
            </a:xfrm>
          </p:grpSpPr>
          <p:sp>
            <p:nvSpPr>
              <p:cNvPr id="14" name="Parallelogram 13"/>
              <p:cNvSpPr/>
              <p:nvPr/>
            </p:nvSpPr>
            <p:spPr>
              <a:xfrm flipH="1">
                <a:off x="4613870" y="3028110"/>
                <a:ext cx="2145385" cy="1600200"/>
              </a:xfrm>
              <a:prstGeom prst="parallelogram">
                <a:avLst>
                  <a:gd name="adj" fmla="val 0"/>
                </a:avLst>
              </a:prstGeom>
              <a:solidFill>
                <a:schemeClr val="tx2">
                  <a:lumMod val="50000"/>
                </a:schemeClr>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prstClr val="white"/>
                  </a:solidFill>
                  <a:latin typeface="Calibri"/>
                </a:endParaRPr>
              </a:p>
            </p:txBody>
          </p:sp>
          <p:sp>
            <p:nvSpPr>
              <p:cNvPr id="15" name="TextBox 14"/>
              <p:cNvSpPr txBox="1"/>
              <p:nvPr/>
            </p:nvSpPr>
            <p:spPr>
              <a:xfrm>
                <a:off x="4522887" y="4247310"/>
                <a:ext cx="2363041" cy="370933"/>
              </a:xfrm>
              <a:prstGeom prst="rect">
                <a:avLst/>
              </a:prstGeom>
              <a:noFill/>
            </p:spPr>
            <p:txBody>
              <a:bodyPr wrap="none" rtlCol="0">
                <a:spAutoFit/>
              </a:bodyPr>
              <a:lstStyle/>
              <a:p>
                <a:pPr algn="ctr"/>
                <a:r>
                  <a:rPr lang="en-US" sz="800" i="1" dirty="0" smtClean="0">
                    <a:solidFill>
                      <a:srgbClr val="FFFFFF"/>
                    </a:solidFill>
                    <a:latin typeface="BlairMdITC TT-Medium"/>
                    <a:cs typeface="BlairMdITC TT-Medium"/>
                  </a:rPr>
                  <a:t>User Databases</a:t>
                </a:r>
                <a:endParaRPr lang="en-US" sz="800" i="1" dirty="0">
                  <a:solidFill>
                    <a:srgbClr val="FFFFFF"/>
                  </a:solidFill>
                  <a:latin typeface="BlairMdITC TT-Medium"/>
                  <a:cs typeface="BlairMdITC TT-Medium"/>
                </a:endParaRPr>
              </a:p>
            </p:txBody>
          </p:sp>
          <p:pic>
            <p:nvPicPr>
              <p:cNvPr id="16" name="Picture 15"/>
              <p:cNvPicPr>
                <a:picLocks noChangeAspect="1"/>
              </p:cNvPicPr>
              <p:nvPr/>
            </p:nvPicPr>
            <p:blipFill>
              <a:blip r:embed="rId4">
                <a:duotone>
                  <a:schemeClr val="accent1">
                    <a:shade val="45000"/>
                    <a:satMod val="135000"/>
                  </a:schemeClr>
                  <a:prstClr val="white"/>
                </a:duotone>
              </a:blip>
              <a:stretch>
                <a:fillRect/>
              </a:stretch>
            </p:blipFill>
            <p:spPr>
              <a:xfrm>
                <a:off x="5331428" y="3353230"/>
                <a:ext cx="685800" cy="685800"/>
              </a:xfrm>
              <a:prstGeom prst="rect">
                <a:avLst/>
              </a:prstGeom>
            </p:spPr>
          </p:pic>
        </p:grpSp>
        <p:sp>
          <p:nvSpPr>
            <p:cNvPr id="17" name="TextBox 16"/>
            <p:cNvSpPr txBox="1"/>
            <p:nvPr/>
          </p:nvSpPr>
          <p:spPr>
            <a:xfrm>
              <a:off x="4066489" y="2327177"/>
              <a:ext cx="4758646" cy="476913"/>
            </a:xfrm>
            <a:prstGeom prst="rect">
              <a:avLst/>
            </a:prstGeom>
            <a:noFill/>
          </p:spPr>
          <p:txBody>
            <a:bodyPr wrap="none" rtlCol="0">
              <a:spAutoFit/>
            </a:bodyPr>
            <a:lstStyle/>
            <a:p>
              <a:pPr algn="ctr"/>
              <a:r>
                <a:rPr lang="en-US" sz="1200" i="1" dirty="0" smtClean="0">
                  <a:solidFill>
                    <a:schemeClr val="bg1"/>
                  </a:solidFill>
                  <a:latin typeface="BlairMdITC TT-Medium"/>
                  <a:cs typeface="BlairMdITC TT-Medium"/>
                </a:rPr>
                <a:t>LSST Science Platform</a:t>
              </a:r>
              <a:endParaRPr lang="en-US" sz="1200" i="1" dirty="0">
                <a:solidFill>
                  <a:schemeClr val="bg1"/>
                </a:solidFill>
                <a:latin typeface="BlairMdITC TT-Medium"/>
                <a:cs typeface="BlairMdITC TT-Medium"/>
              </a:endParaRPr>
            </a:p>
          </p:txBody>
        </p:sp>
        <p:grpSp>
          <p:nvGrpSpPr>
            <p:cNvPr id="18" name="Group 17"/>
            <p:cNvGrpSpPr/>
            <p:nvPr/>
          </p:nvGrpSpPr>
          <p:grpSpPr>
            <a:xfrm>
              <a:off x="10750202" y="4137422"/>
              <a:ext cx="2360281" cy="1600200"/>
              <a:chOff x="6743840" y="3028110"/>
              <a:chExt cx="2360281" cy="1600200"/>
            </a:xfrm>
          </p:grpSpPr>
          <p:sp>
            <p:nvSpPr>
              <p:cNvPr id="19" name="Parallelogram 18"/>
              <p:cNvSpPr/>
              <p:nvPr/>
            </p:nvSpPr>
            <p:spPr>
              <a:xfrm flipH="1">
                <a:off x="6815703" y="3028110"/>
                <a:ext cx="2145385" cy="1600200"/>
              </a:xfrm>
              <a:prstGeom prst="parallelogram">
                <a:avLst>
                  <a:gd name="adj" fmla="val 0"/>
                </a:avLst>
              </a:prstGeom>
              <a:solidFill>
                <a:srgbClr val="10253F"/>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prstClr val="white"/>
                  </a:solidFill>
                  <a:latin typeface="Calibri"/>
                </a:endParaRPr>
              </a:p>
            </p:txBody>
          </p:sp>
          <p:sp>
            <p:nvSpPr>
              <p:cNvPr id="20" name="TextBox 19"/>
              <p:cNvSpPr txBox="1"/>
              <p:nvPr/>
            </p:nvSpPr>
            <p:spPr>
              <a:xfrm>
                <a:off x="6743840" y="4247310"/>
                <a:ext cx="2360281" cy="370933"/>
              </a:xfrm>
              <a:prstGeom prst="rect">
                <a:avLst/>
              </a:prstGeom>
              <a:noFill/>
            </p:spPr>
            <p:txBody>
              <a:bodyPr wrap="none" rtlCol="0">
                <a:spAutoFit/>
              </a:bodyPr>
              <a:lstStyle/>
              <a:p>
                <a:pPr algn="ctr"/>
                <a:r>
                  <a:rPr lang="en-US" sz="800" i="1" dirty="0" smtClean="0">
                    <a:solidFill>
                      <a:srgbClr val="FFFFFF"/>
                    </a:solidFill>
                    <a:latin typeface="BlairMdITC TT-Medium"/>
                    <a:cs typeface="BlairMdITC TT-Medium"/>
                  </a:rPr>
                  <a:t>Software Tools</a:t>
                </a:r>
                <a:endParaRPr lang="en-US" sz="800" i="1" dirty="0">
                  <a:solidFill>
                    <a:srgbClr val="FFFFFF"/>
                  </a:solidFill>
                  <a:latin typeface="BlairMdITC TT-Medium"/>
                  <a:cs typeface="BlairMdITC TT-Medium"/>
                </a:endParaRPr>
              </a:p>
            </p:txBody>
          </p:sp>
          <p:pic>
            <p:nvPicPr>
              <p:cNvPr id="21" name="Picture 20"/>
              <p:cNvPicPr>
                <a:picLocks noChangeAspect="1"/>
              </p:cNvPicPr>
              <p:nvPr/>
            </p:nvPicPr>
            <p:blipFill>
              <a:blip r:embed="rId5">
                <a:duotone>
                  <a:schemeClr val="accent1">
                    <a:shade val="45000"/>
                    <a:satMod val="135000"/>
                  </a:schemeClr>
                  <a:prstClr val="white"/>
                </a:duotone>
              </a:blip>
              <a:stretch>
                <a:fillRect/>
              </a:stretch>
            </p:blipFill>
            <p:spPr>
              <a:xfrm>
                <a:off x="7335662" y="3749284"/>
                <a:ext cx="365097" cy="365097"/>
              </a:xfrm>
              <a:prstGeom prst="rect">
                <a:avLst/>
              </a:prstGeom>
            </p:spPr>
          </p:pic>
          <p:pic>
            <p:nvPicPr>
              <p:cNvPr id="22" name="Picture 21"/>
              <p:cNvPicPr>
                <a:picLocks noChangeAspect="1"/>
              </p:cNvPicPr>
              <p:nvPr/>
            </p:nvPicPr>
            <p:blipFill>
              <a:blip r:embed="rId6">
                <a:duotone>
                  <a:schemeClr val="accent1">
                    <a:shade val="45000"/>
                    <a:satMod val="135000"/>
                  </a:schemeClr>
                  <a:prstClr val="white"/>
                </a:duotone>
              </a:blip>
              <a:stretch>
                <a:fillRect/>
              </a:stretch>
            </p:blipFill>
            <p:spPr>
              <a:xfrm>
                <a:off x="7871573" y="3919766"/>
                <a:ext cx="549303" cy="205989"/>
              </a:xfrm>
              <a:prstGeom prst="rect">
                <a:avLst/>
              </a:prstGeom>
            </p:spPr>
          </p:pic>
          <p:pic>
            <p:nvPicPr>
              <p:cNvPr id="23" name="Picture 22"/>
              <p:cNvPicPr>
                <a:picLocks noChangeAspect="1"/>
              </p:cNvPicPr>
              <p:nvPr/>
            </p:nvPicPr>
            <p:blipFill>
              <a:blip r:embed="rId7">
                <a:duotone>
                  <a:schemeClr val="accent1">
                    <a:shade val="45000"/>
                    <a:satMod val="135000"/>
                  </a:schemeClr>
                  <a:prstClr val="white"/>
                </a:duotone>
              </a:blip>
              <a:stretch>
                <a:fillRect/>
              </a:stretch>
            </p:blipFill>
            <p:spPr>
              <a:xfrm>
                <a:off x="7977807" y="3266754"/>
                <a:ext cx="479174" cy="448028"/>
              </a:xfrm>
              <a:prstGeom prst="rect">
                <a:avLst/>
              </a:prstGeom>
            </p:spPr>
          </p:pic>
          <p:pic>
            <p:nvPicPr>
              <p:cNvPr id="24" name="Picture 23"/>
              <p:cNvPicPr>
                <a:picLocks noChangeAspect="1"/>
              </p:cNvPicPr>
              <p:nvPr/>
            </p:nvPicPr>
            <p:blipFill rotWithShape="1">
              <a:blip r:embed="rId8">
                <a:duotone>
                  <a:schemeClr val="accent1">
                    <a:shade val="45000"/>
                    <a:satMod val="135000"/>
                  </a:schemeClr>
                  <a:prstClr val="white"/>
                </a:duotone>
                <a:extLst>
                  <a:ext uri="{BEBA8EAE-BF5A-486C-A8C5-ECC9F3942E4B}">
                    <a14:imgProps xmlns:a14="http://schemas.microsoft.com/office/drawing/2010/main">
                      <a14:imgLayer r:embed="rId9">
                        <a14:imgEffect>
                          <a14:saturation sat="0"/>
                        </a14:imgEffect>
                      </a14:imgLayer>
                    </a14:imgProps>
                  </a:ext>
                </a:extLst>
              </a:blip>
              <a:srcRect l="6713" t="10108" r="3828" b="29474"/>
              <a:stretch/>
            </p:blipFill>
            <p:spPr>
              <a:xfrm>
                <a:off x="7276706" y="3353230"/>
                <a:ext cx="671303" cy="170012"/>
              </a:xfrm>
              <a:prstGeom prst="rect">
                <a:avLst/>
              </a:prstGeom>
            </p:spPr>
          </p:pic>
          <p:pic>
            <p:nvPicPr>
              <p:cNvPr id="25" name="Picture 24"/>
              <p:cNvPicPr>
                <a:picLocks noChangeAspect="1"/>
              </p:cNvPicPr>
              <p:nvPr/>
            </p:nvPicPr>
            <p:blipFill rotWithShape="1">
              <a:blip r:embed="rId10">
                <a:duotone>
                  <a:schemeClr val="accent1">
                    <a:shade val="45000"/>
                    <a:satMod val="135000"/>
                  </a:schemeClr>
                  <a:prstClr val="white"/>
                </a:duotone>
              </a:blip>
              <a:srcRect l="32153" r="33069" b="33786"/>
              <a:stretch/>
            </p:blipFill>
            <p:spPr>
              <a:xfrm>
                <a:off x="7676115" y="3560266"/>
                <a:ext cx="351086" cy="334218"/>
              </a:xfrm>
              <a:prstGeom prst="rect">
                <a:avLst/>
              </a:prstGeom>
            </p:spPr>
          </p:pic>
        </p:grpSp>
        <p:grpSp>
          <p:nvGrpSpPr>
            <p:cNvPr id="26" name="Group 25"/>
            <p:cNvGrpSpPr/>
            <p:nvPr/>
          </p:nvGrpSpPr>
          <p:grpSpPr>
            <a:xfrm>
              <a:off x="8516073" y="4137422"/>
              <a:ext cx="2371319" cy="1600200"/>
              <a:chOff x="4509711" y="3028110"/>
              <a:chExt cx="2371319" cy="1600200"/>
            </a:xfrm>
          </p:grpSpPr>
          <p:grpSp>
            <p:nvGrpSpPr>
              <p:cNvPr id="27" name="Group 26"/>
              <p:cNvGrpSpPr/>
              <p:nvPr/>
            </p:nvGrpSpPr>
            <p:grpSpPr>
              <a:xfrm>
                <a:off x="4509711" y="3028110"/>
                <a:ext cx="2371319" cy="1600200"/>
                <a:chOff x="105807" y="3028110"/>
                <a:chExt cx="2371319" cy="1600200"/>
              </a:xfrm>
            </p:grpSpPr>
            <p:sp>
              <p:nvSpPr>
                <p:cNvPr id="29" name="Parallelogram 28"/>
                <p:cNvSpPr/>
                <p:nvPr/>
              </p:nvSpPr>
              <p:spPr>
                <a:xfrm flipH="1">
                  <a:off x="206596" y="3028110"/>
                  <a:ext cx="2145385" cy="1600200"/>
                </a:xfrm>
                <a:prstGeom prst="parallelogram">
                  <a:avLst>
                    <a:gd name="adj" fmla="val 0"/>
                  </a:avLst>
                </a:prstGeom>
                <a:solidFill>
                  <a:srgbClr val="10253F"/>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prstClr val="white"/>
                    </a:solidFill>
                    <a:latin typeface="Calibri"/>
                  </a:endParaRPr>
                </a:p>
              </p:txBody>
            </p:sp>
            <p:pic>
              <p:nvPicPr>
                <p:cNvPr id="30" name="Picture 29"/>
                <p:cNvPicPr>
                  <a:picLocks noChangeAspect="1"/>
                </p:cNvPicPr>
                <p:nvPr/>
              </p:nvPicPr>
              <p:blipFill>
                <a:blip r:embed="rId11">
                  <a:alphaModFix amt="80000"/>
                  <a:duotone>
                    <a:schemeClr val="accent1">
                      <a:shade val="45000"/>
                      <a:satMod val="135000"/>
                    </a:schemeClr>
                    <a:prstClr val="white"/>
                  </a:duotone>
                </a:blip>
                <a:stretch>
                  <a:fillRect/>
                </a:stretch>
              </p:blipFill>
              <p:spPr>
                <a:xfrm flipH="1">
                  <a:off x="1226941" y="3377433"/>
                  <a:ext cx="359340" cy="685800"/>
                </a:xfrm>
                <a:prstGeom prst="rect">
                  <a:avLst/>
                </a:prstGeom>
                <a:noFill/>
              </p:spPr>
            </p:pic>
            <p:sp>
              <p:nvSpPr>
                <p:cNvPr id="31" name="TextBox 30"/>
                <p:cNvSpPr txBox="1"/>
                <p:nvPr/>
              </p:nvSpPr>
              <p:spPr>
                <a:xfrm>
                  <a:off x="105807" y="4247310"/>
                  <a:ext cx="2371319" cy="370933"/>
                </a:xfrm>
                <a:prstGeom prst="rect">
                  <a:avLst/>
                </a:prstGeom>
                <a:noFill/>
              </p:spPr>
              <p:txBody>
                <a:bodyPr wrap="none" rtlCol="0">
                  <a:spAutoFit/>
                </a:bodyPr>
                <a:lstStyle/>
                <a:p>
                  <a:pPr algn="ctr"/>
                  <a:r>
                    <a:rPr lang="en-US" sz="800" i="1" dirty="0" smtClean="0">
                      <a:solidFill>
                        <a:srgbClr val="FFFFFF"/>
                      </a:solidFill>
                      <a:latin typeface="BlairMdITC TT-Medium"/>
                      <a:cs typeface="BlairMdITC TT-Medium"/>
                    </a:rPr>
                    <a:t>User Computing</a:t>
                  </a:r>
                  <a:endParaRPr lang="en-US" sz="800" i="1" dirty="0">
                    <a:solidFill>
                      <a:srgbClr val="FFFFFF"/>
                    </a:solidFill>
                    <a:latin typeface="BlairMdITC TT-Medium"/>
                    <a:cs typeface="BlairMdITC TT-Medium"/>
                  </a:endParaRPr>
                </a:p>
              </p:txBody>
            </p:sp>
          </p:grpSp>
          <p:pic>
            <p:nvPicPr>
              <p:cNvPr id="28" name="Picture 27"/>
              <p:cNvPicPr>
                <a:picLocks noChangeAspect="1"/>
              </p:cNvPicPr>
              <p:nvPr/>
            </p:nvPicPr>
            <p:blipFill>
              <a:blip r:embed="rId11">
                <a:alphaModFix amt="80000"/>
                <a:duotone>
                  <a:schemeClr val="accent1">
                    <a:shade val="45000"/>
                    <a:satMod val="135000"/>
                  </a:schemeClr>
                  <a:prstClr val="white"/>
                </a:duotone>
              </a:blip>
              <a:stretch>
                <a:fillRect/>
              </a:stretch>
            </p:blipFill>
            <p:spPr>
              <a:xfrm flipH="1">
                <a:off x="5321505" y="3376381"/>
                <a:ext cx="359340" cy="685800"/>
              </a:xfrm>
              <a:prstGeom prst="rect">
                <a:avLst/>
              </a:prstGeom>
              <a:noFill/>
            </p:spPr>
          </p:pic>
        </p:grpSp>
        <p:grpSp>
          <p:nvGrpSpPr>
            <p:cNvPr id="32" name="Group 31"/>
            <p:cNvGrpSpPr/>
            <p:nvPr/>
          </p:nvGrpSpPr>
          <p:grpSpPr>
            <a:xfrm>
              <a:off x="6416957" y="4137422"/>
              <a:ext cx="2145385" cy="1600200"/>
              <a:chOff x="10635124" y="3165615"/>
              <a:chExt cx="2145385" cy="1600200"/>
            </a:xfrm>
          </p:grpSpPr>
          <p:grpSp>
            <p:nvGrpSpPr>
              <p:cNvPr id="33" name="Group 32"/>
              <p:cNvGrpSpPr/>
              <p:nvPr/>
            </p:nvGrpSpPr>
            <p:grpSpPr>
              <a:xfrm>
                <a:off x="10635124" y="3165615"/>
                <a:ext cx="2145385" cy="1600200"/>
                <a:chOff x="2410595" y="3028110"/>
                <a:chExt cx="2145385" cy="1600200"/>
              </a:xfrm>
            </p:grpSpPr>
            <p:sp>
              <p:nvSpPr>
                <p:cNvPr id="35" name="Parallelogram 34"/>
                <p:cNvSpPr/>
                <p:nvPr/>
              </p:nvSpPr>
              <p:spPr>
                <a:xfrm flipH="1">
                  <a:off x="2410595" y="3028110"/>
                  <a:ext cx="2145385" cy="1600200"/>
                </a:xfrm>
                <a:prstGeom prst="parallelogram">
                  <a:avLst>
                    <a:gd name="adj" fmla="val 0"/>
                  </a:avLst>
                </a:prstGeom>
                <a:solidFill>
                  <a:srgbClr val="10253F"/>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prstClr val="white"/>
                    </a:solidFill>
                    <a:latin typeface="Calibri"/>
                  </a:endParaRPr>
                </a:p>
              </p:txBody>
            </p:sp>
            <p:sp>
              <p:nvSpPr>
                <p:cNvPr id="36" name="TextBox 35"/>
                <p:cNvSpPr txBox="1"/>
                <p:nvPr/>
              </p:nvSpPr>
              <p:spPr>
                <a:xfrm>
                  <a:off x="2670984" y="4247310"/>
                  <a:ext cx="1626143" cy="370933"/>
                </a:xfrm>
                <a:prstGeom prst="rect">
                  <a:avLst/>
                </a:prstGeom>
                <a:noFill/>
              </p:spPr>
              <p:txBody>
                <a:bodyPr wrap="none" rtlCol="0">
                  <a:spAutoFit/>
                </a:bodyPr>
                <a:lstStyle/>
                <a:p>
                  <a:pPr algn="ctr"/>
                  <a:r>
                    <a:rPr lang="en-US" sz="800" i="1" dirty="0" smtClean="0">
                      <a:solidFill>
                        <a:srgbClr val="FFFFFF"/>
                      </a:solidFill>
                      <a:latin typeface="BlairMdITC TT-Medium"/>
                      <a:cs typeface="BlairMdITC TT-Medium"/>
                    </a:rPr>
                    <a:t>User Files</a:t>
                  </a:r>
                  <a:endParaRPr lang="en-US" sz="800" i="1" dirty="0">
                    <a:solidFill>
                      <a:srgbClr val="FFFFFF"/>
                    </a:solidFill>
                    <a:latin typeface="BlairMdITC TT-Medium"/>
                    <a:cs typeface="BlairMdITC TT-Medium"/>
                  </a:endParaRPr>
                </a:p>
              </p:txBody>
            </p:sp>
          </p:grpSp>
          <p:pic>
            <p:nvPicPr>
              <p:cNvPr id="34" name="Picture 33"/>
              <p:cNvPicPr>
                <a:picLocks noChangeAspect="1"/>
              </p:cNvPicPr>
              <p:nvPr/>
            </p:nvPicPr>
            <p:blipFill>
              <a:blip r:embed="rId12">
                <a:clrChange>
                  <a:clrFrom>
                    <a:srgbClr val="FFFFFF"/>
                  </a:clrFrom>
                  <a:clrTo>
                    <a:srgbClr val="FFFFFF">
                      <a:alpha val="0"/>
                    </a:srgbClr>
                  </a:clrTo>
                </a:clrChange>
              </a:blip>
              <a:stretch>
                <a:fillRect/>
              </a:stretch>
            </p:blipFill>
            <p:spPr>
              <a:xfrm>
                <a:off x="11418853" y="3553591"/>
                <a:ext cx="633685" cy="597395"/>
              </a:xfrm>
              <a:prstGeom prst="rect">
                <a:avLst/>
              </a:prstGeom>
            </p:spPr>
          </p:pic>
        </p:grpSp>
        <p:grpSp>
          <p:nvGrpSpPr>
            <p:cNvPr id="37" name="Group 36"/>
            <p:cNvGrpSpPr/>
            <p:nvPr/>
          </p:nvGrpSpPr>
          <p:grpSpPr>
            <a:xfrm>
              <a:off x="-190948" y="4141610"/>
              <a:ext cx="2198562" cy="1600200"/>
              <a:chOff x="4613870" y="3028110"/>
              <a:chExt cx="2198562" cy="1600200"/>
            </a:xfrm>
          </p:grpSpPr>
          <p:sp>
            <p:nvSpPr>
              <p:cNvPr id="38" name="Parallelogram 37"/>
              <p:cNvSpPr/>
              <p:nvPr/>
            </p:nvSpPr>
            <p:spPr>
              <a:xfrm flipH="1">
                <a:off x="4613870" y="3028110"/>
                <a:ext cx="2145385" cy="1600200"/>
              </a:xfrm>
              <a:prstGeom prst="parallelogram">
                <a:avLst>
                  <a:gd name="adj" fmla="val 0"/>
                </a:avLst>
              </a:prstGeom>
              <a:solidFill>
                <a:schemeClr val="tx2">
                  <a:lumMod val="50000"/>
                </a:schemeClr>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prstClr val="white"/>
                  </a:solidFill>
                  <a:latin typeface="Calibri"/>
                </a:endParaRPr>
              </a:p>
            </p:txBody>
          </p:sp>
          <p:sp>
            <p:nvSpPr>
              <p:cNvPr id="39" name="TextBox 38"/>
              <p:cNvSpPr txBox="1"/>
              <p:nvPr/>
            </p:nvSpPr>
            <p:spPr>
              <a:xfrm>
                <a:off x="4648108" y="4247310"/>
                <a:ext cx="2164324" cy="370933"/>
              </a:xfrm>
              <a:prstGeom prst="rect">
                <a:avLst/>
              </a:prstGeom>
              <a:noFill/>
            </p:spPr>
            <p:txBody>
              <a:bodyPr wrap="none" rtlCol="0">
                <a:spAutoFit/>
              </a:bodyPr>
              <a:lstStyle/>
              <a:p>
                <a:pPr algn="ctr"/>
                <a:r>
                  <a:rPr lang="en-US" sz="800" i="1" dirty="0" smtClean="0">
                    <a:solidFill>
                      <a:srgbClr val="FFFFFF"/>
                    </a:solidFill>
                    <a:latin typeface="BlairMdITC TT-Medium"/>
                    <a:cs typeface="BlairMdITC TT-Medium"/>
                  </a:rPr>
                  <a:t>Data Releases</a:t>
                </a:r>
                <a:endParaRPr lang="en-US" sz="800" i="1" dirty="0">
                  <a:solidFill>
                    <a:srgbClr val="FFFFFF"/>
                  </a:solidFill>
                  <a:latin typeface="BlairMdITC TT-Medium"/>
                  <a:cs typeface="BlairMdITC TT-Medium"/>
                </a:endParaRPr>
              </a:p>
            </p:txBody>
          </p:sp>
        </p:grpSp>
        <p:grpSp>
          <p:nvGrpSpPr>
            <p:cNvPr id="40" name="Group 39"/>
            <p:cNvGrpSpPr/>
            <p:nvPr/>
          </p:nvGrpSpPr>
          <p:grpSpPr>
            <a:xfrm>
              <a:off x="1993313" y="4141610"/>
              <a:ext cx="2186405" cy="1600200"/>
              <a:chOff x="2390856" y="3028110"/>
              <a:chExt cx="2186405" cy="1600200"/>
            </a:xfrm>
          </p:grpSpPr>
          <p:sp>
            <p:nvSpPr>
              <p:cNvPr id="41" name="Parallelogram 40"/>
              <p:cNvSpPr/>
              <p:nvPr/>
            </p:nvSpPr>
            <p:spPr>
              <a:xfrm flipH="1">
                <a:off x="2410595" y="3028110"/>
                <a:ext cx="2145385" cy="1600200"/>
              </a:xfrm>
              <a:prstGeom prst="parallelogram">
                <a:avLst>
                  <a:gd name="adj" fmla="val 0"/>
                </a:avLst>
              </a:prstGeom>
              <a:solidFill>
                <a:srgbClr val="10253F"/>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prstClr val="white"/>
                  </a:solidFill>
                  <a:latin typeface="Calibri"/>
                </a:endParaRPr>
              </a:p>
            </p:txBody>
          </p:sp>
          <p:sp>
            <p:nvSpPr>
              <p:cNvPr id="42" name="TextBox 41"/>
              <p:cNvSpPr txBox="1"/>
              <p:nvPr/>
            </p:nvSpPr>
            <p:spPr>
              <a:xfrm>
                <a:off x="2390856" y="4247310"/>
                <a:ext cx="2186405" cy="370933"/>
              </a:xfrm>
              <a:prstGeom prst="rect">
                <a:avLst/>
              </a:prstGeom>
              <a:noFill/>
            </p:spPr>
            <p:txBody>
              <a:bodyPr wrap="none" rtlCol="0">
                <a:spAutoFit/>
              </a:bodyPr>
              <a:lstStyle/>
              <a:p>
                <a:pPr algn="ctr"/>
                <a:r>
                  <a:rPr lang="en-US" sz="800" i="1" dirty="0" smtClean="0">
                    <a:solidFill>
                      <a:srgbClr val="FFFFFF"/>
                    </a:solidFill>
                    <a:latin typeface="BlairMdITC TT-Medium"/>
                    <a:cs typeface="BlairMdITC TT-Medium"/>
                  </a:rPr>
                  <a:t>Alert Streams</a:t>
                </a:r>
                <a:endParaRPr lang="en-US" sz="800" i="1" dirty="0">
                  <a:solidFill>
                    <a:srgbClr val="FFFFFF"/>
                  </a:solidFill>
                  <a:latin typeface="BlairMdITC TT-Medium"/>
                  <a:cs typeface="BlairMdITC TT-Medium"/>
                </a:endParaRPr>
              </a:p>
            </p:txBody>
          </p:sp>
        </p:grpSp>
        <p:grpSp>
          <p:nvGrpSpPr>
            <p:cNvPr id="43" name="Group 42"/>
            <p:cNvGrpSpPr/>
            <p:nvPr/>
          </p:nvGrpSpPr>
          <p:grpSpPr>
            <a:xfrm>
              <a:off x="8647373" y="2759099"/>
              <a:ext cx="4349383" cy="1234636"/>
              <a:chOff x="8444654" y="1787292"/>
              <a:chExt cx="4349383" cy="1234636"/>
            </a:xfrm>
          </p:grpSpPr>
          <p:sp>
            <p:nvSpPr>
              <p:cNvPr id="44" name="Parallelogram 43"/>
              <p:cNvSpPr/>
              <p:nvPr/>
            </p:nvSpPr>
            <p:spPr>
              <a:xfrm flipH="1">
                <a:off x="8444654" y="1787292"/>
                <a:ext cx="4349383" cy="1234636"/>
              </a:xfrm>
              <a:prstGeom prst="parallelogram">
                <a:avLst>
                  <a:gd name="adj" fmla="val 0"/>
                </a:avLst>
              </a:prstGeom>
              <a:solidFill>
                <a:schemeClr val="tx2">
                  <a:lumMod val="75000"/>
                </a:schemeClr>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prstClr val="white"/>
                  </a:solidFill>
                  <a:latin typeface="Calibri"/>
                </a:endParaRPr>
              </a:p>
            </p:txBody>
          </p:sp>
          <p:sp>
            <p:nvSpPr>
              <p:cNvPr id="45" name="TextBox 44"/>
              <p:cNvSpPr txBox="1"/>
              <p:nvPr/>
            </p:nvSpPr>
            <p:spPr>
              <a:xfrm>
                <a:off x="8886520" y="2287272"/>
                <a:ext cx="1554449" cy="407536"/>
              </a:xfrm>
              <a:prstGeom prst="rect">
                <a:avLst/>
              </a:prstGeom>
              <a:noFill/>
            </p:spPr>
            <p:txBody>
              <a:bodyPr wrap="none" rtlCol="0">
                <a:spAutoFit/>
              </a:bodyPr>
              <a:lstStyle/>
              <a:p>
                <a:r>
                  <a:rPr lang="en-US" sz="1000" i="1" dirty="0" smtClean="0">
                    <a:solidFill>
                      <a:srgbClr val="FFFFFF"/>
                    </a:solidFill>
                    <a:latin typeface="BlairMdITC TT-Medium"/>
                    <a:cs typeface="BlairMdITC TT-Medium"/>
                  </a:rPr>
                  <a:t>Web</a:t>
                </a:r>
                <a:r>
                  <a:rPr lang="en-US" sz="1200" i="1" dirty="0" smtClean="0">
                    <a:solidFill>
                      <a:srgbClr val="FFFFFF"/>
                    </a:solidFill>
                    <a:latin typeface="BlairMdITC TT-Medium"/>
                    <a:cs typeface="BlairMdITC TT-Medium"/>
                  </a:rPr>
                  <a:t> </a:t>
                </a:r>
                <a:r>
                  <a:rPr lang="en-US" sz="1000" i="1" dirty="0" smtClean="0">
                    <a:solidFill>
                      <a:srgbClr val="FFFFFF"/>
                    </a:solidFill>
                    <a:latin typeface="BlairMdITC TT-Medium"/>
                    <a:cs typeface="BlairMdITC TT-Medium"/>
                  </a:rPr>
                  <a:t>APIs</a:t>
                </a:r>
                <a:endParaRPr lang="en-US" sz="1000" i="1" dirty="0">
                  <a:solidFill>
                    <a:srgbClr val="FFFFFF"/>
                  </a:solidFill>
                  <a:latin typeface="BlairMdITC TT-Medium"/>
                  <a:cs typeface="BlairMdITC TT-Medium"/>
                </a:endParaRPr>
              </a:p>
            </p:txBody>
          </p:sp>
        </p:grpSp>
        <p:pic>
          <p:nvPicPr>
            <p:cNvPr id="46" name="Picture 45"/>
            <p:cNvPicPr>
              <a:picLocks noChangeAspect="1"/>
            </p:cNvPicPr>
            <p:nvPr/>
          </p:nvPicPr>
          <p:blipFill>
            <a:blip r:embed="rId13">
              <a:extLst>
                <a:ext uri="{BEBA8EAE-BF5A-486C-A8C5-ECC9F3942E4B}">
                  <a14:imgProps xmlns:a14="http://schemas.microsoft.com/office/drawing/2010/main">
                    <a14:imgLayer r:embed="rId14">
                      <a14:imgEffect>
                        <a14:backgroundRemoval t="3715" b="96954" l="1667" r="97167">
                          <a14:foregroundMark x1="32375" y1="73180" x2="34292" y2="76597"/>
                          <a14:foregroundMark x1="25875" y1="73700" x2="25875" y2="73700"/>
                          <a14:foregroundMark x1="46750" y1="75929" x2="46750" y2="75929"/>
                          <a14:foregroundMark x1="64000" y1="77935" x2="64000" y2="77935"/>
                          <a14:foregroundMark x1="69667" y1="35513" x2="69667" y2="35513"/>
                          <a14:foregroundMark x1="32083" y1="50000" x2="32083" y2="50000"/>
                          <a14:foregroundMark x1="32500" y1="47623" x2="34917" y2="49777"/>
                          <a14:foregroundMark x1="30792" y1="21991" x2="30792" y2="21991"/>
                        </a14:backgroundRemoval>
                      </a14:imgEffect>
                      <a14:imgEffect>
                        <a14:colorTemperature colorTemp="4700"/>
                      </a14:imgEffect>
                    </a14:imgLayer>
                  </a14:imgProps>
                </a:ext>
              </a:extLst>
            </a:blip>
            <a:stretch>
              <a:fillRect/>
            </a:stretch>
          </p:blipFill>
          <p:spPr>
            <a:xfrm>
              <a:off x="11292894" y="2926935"/>
              <a:ext cx="1529280" cy="857671"/>
            </a:xfrm>
            <a:prstGeom prst="rect">
              <a:avLst/>
            </a:prstGeom>
          </p:spPr>
        </p:pic>
        <p:pic>
          <p:nvPicPr>
            <p:cNvPr id="47" name="Picture 46"/>
            <p:cNvPicPr>
              <a:picLocks noChangeAspect="1"/>
            </p:cNvPicPr>
            <p:nvPr/>
          </p:nvPicPr>
          <p:blipFill>
            <a:blip r:embed="rId15">
              <a:duotone>
                <a:schemeClr val="accent1">
                  <a:shade val="45000"/>
                  <a:satMod val="135000"/>
                </a:schemeClr>
                <a:prstClr val="white"/>
              </a:duotone>
            </a:blip>
            <a:stretch>
              <a:fillRect/>
            </a:stretch>
          </p:blipFill>
          <p:spPr>
            <a:xfrm>
              <a:off x="445552" y="4407054"/>
              <a:ext cx="896035" cy="903084"/>
            </a:xfrm>
            <a:prstGeom prst="rect">
              <a:avLst/>
            </a:prstGeom>
          </p:spPr>
        </p:pic>
        <p:pic>
          <p:nvPicPr>
            <p:cNvPr id="48" name="Picture 47"/>
            <p:cNvPicPr>
              <a:picLocks noChangeAspect="1"/>
            </p:cNvPicPr>
            <p:nvPr/>
          </p:nvPicPr>
          <p:blipFill>
            <a:blip r:embed="rId16">
              <a:lum bright="70000" contrast="-70000"/>
            </a:blip>
            <a:stretch>
              <a:fillRect/>
            </a:stretch>
          </p:blipFill>
          <p:spPr>
            <a:xfrm>
              <a:off x="2360510" y="4547305"/>
              <a:ext cx="1542107" cy="553577"/>
            </a:xfrm>
            <a:prstGeom prst="rect">
              <a:avLst/>
            </a:prstGeom>
          </p:spPr>
        </p:pic>
        <p:pic>
          <p:nvPicPr>
            <p:cNvPr id="49" name="Picture 48"/>
            <p:cNvPicPr>
              <a:picLocks noChangeAspect="1"/>
            </p:cNvPicPr>
            <p:nvPr/>
          </p:nvPicPr>
          <p:blipFill>
            <a:blip r:embed="rId17"/>
            <a:stretch>
              <a:fillRect/>
            </a:stretch>
          </p:blipFill>
          <p:spPr>
            <a:xfrm>
              <a:off x="1610958" y="767152"/>
              <a:ext cx="960511" cy="960511"/>
            </a:xfrm>
            <a:prstGeom prst="rect">
              <a:avLst/>
            </a:prstGeom>
          </p:spPr>
        </p:pic>
        <p:pic>
          <p:nvPicPr>
            <p:cNvPr id="50" name="Picture 49"/>
            <p:cNvPicPr>
              <a:picLocks noChangeAspect="1"/>
            </p:cNvPicPr>
            <p:nvPr/>
          </p:nvPicPr>
          <p:blipFill>
            <a:blip r:embed="rId17"/>
            <a:stretch>
              <a:fillRect/>
            </a:stretch>
          </p:blipFill>
          <p:spPr>
            <a:xfrm>
              <a:off x="2885453" y="762964"/>
              <a:ext cx="960511" cy="960511"/>
            </a:xfrm>
            <a:prstGeom prst="rect">
              <a:avLst/>
            </a:prstGeom>
          </p:spPr>
        </p:pic>
        <p:pic>
          <p:nvPicPr>
            <p:cNvPr id="51" name="Picture 50"/>
            <p:cNvPicPr>
              <a:picLocks noChangeAspect="1"/>
            </p:cNvPicPr>
            <p:nvPr/>
          </p:nvPicPr>
          <p:blipFill>
            <a:blip r:embed="rId17"/>
            <a:stretch>
              <a:fillRect/>
            </a:stretch>
          </p:blipFill>
          <p:spPr>
            <a:xfrm>
              <a:off x="4210806" y="775528"/>
              <a:ext cx="960511" cy="960511"/>
            </a:xfrm>
            <a:prstGeom prst="rect">
              <a:avLst/>
            </a:prstGeom>
          </p:spPr>
        </p:pic>
        <p:pic>
          <p:nvPicPr>
            <p:cNvPr id="52" name="Picture 51"/>
            <p:cNvPicPr>
              <a:picLocks noChangeAspect="1"/>
            </p:cNvPicPr>
            <p:nvPr/>
          </p:nvPicPr>
          <p:blipFill>
            <a:blip r:embed="rId17"/>
            <a:stretch>
              <a:fillRect/>
            </a:stretch>
          </p:blipFill>
          <p:spPr>
            <a:xfrm>
              <a:off x="5485301" y="771340"/>
              <a:ext cx="960511" cy="960511"/>
            </a:xfrm>
            <a:prstGeom prst="rect">
              <a:avLst/>
            </a:prstGeom>
          </p:spPr>
        </p:pic>
        <p:pic>
          <p:nvPicPr>
            <p:cNvPr id="53" name="Picture 52"/>
            <p:cNvPicPr>
              <a:picLocks noChangeAspect="1"/>
            </p:cNvPicPr>
            <p:nvPr/>
          </p:nvPicPr>
          <p:blipFill>
            <a:blip r:embed="rId17"/>
            <a:stretch>
              <a:fillRect/>
            </a:stretch>
          </p:blipFill>
          <p:spPr>
            <a:xfrm>
              <a:off x="6850879" y="792280"/>
              <a:ext cx="960511" cy="960511"/>
            </a:xfrm>
            <a:prstGeom prst="rect">
              <a:avLst/>
            </a:prstGeom>
          </p:spPr>
        </p:pic>
        <p:pic>
          <p:nvPicPr>
            <p:cNvPr id="54" name="Picture 53"/>
            <p:cNvPicPr>
              <a:picLocks noChangeAspect="1"/>
            </p:cNvPicPr>
            <p:nvPr/>
          </p:nvPicPr>
          <p:blipFill>
            <a:blip r:embed="rId17"/>
            <a:stretch>
              <a:fillRect/>
            </a:stretch>
          </p:blipFill>
          <p:spPr>
            <a:xfrm>
              <a:off x="8125374" y="788092"/>
              <a:ext cx="960511" cy="960511"/>
            </a:xfrm>
            <a:prstGeom prst="rect">
              <a:avLst/>
            </a:prstGeom>
          </p:spPr>
        </p:pic>
        <p:pic>
          <p:nvPicPr>
            <p:cNvPr id="55" name="Picture 54"/>
            <p:cNvPicPr>
              <a:picLocks noChangeAspect="1"/>
            </p:cNvPicPr>
            <p:nvPr/>
          </p:nvPicPr>
          <p:blipFill>
            <a:blip r:embed="rId17"/>
            <a:stretch>
              <a:fillRect/>
            </a:stretch>
          </p:blipFill>
          <p:spPr>
            <a:xfrm>
              <a:off x="9450727" y="800656"/>
              <a:ext cx="960511" cy="960511"/>
            </a:xfrm>
            <a:prstGeom prst="rect">
              <a:avLst/>
            </a:prstGeom>
          </p:spPr>
        </p:pic>
        <p:pic>
          <p:nvPicPr>
            <p:cNvPr id="56" name="Picture 55"/>
            <p:cNvPicPr>
              <a:picLocks noChangeAspect="1"/>
            </p:cNvPicPr>
            <p:nvPr/>
          </p:nvPicPr>
          <p:blipFill>
            <a:blip r:embed="rId17"/>
            <a:stretch>
              <a:fillRect/>
            </a:stretch>
          </p:blipFill>
          <p:spPr>
            <a:xfrm>
              <a:off x="10725222" y="796468"/>
              <a:ext cx="960511" cy="960511"/>
            </a:xfrm>
            <a:prstGeom prst="rect">
              <a:avLst/>
            </a:prstGeom>
          </p:spPr>
        </p:pic>
        <p:sp>
          <p:nvSpPr>
            <p:cNvPr id="57" name="TextBox 56"/>
            <p:cNvSpPr txBox="1"/>
            <p:nvPr/>
          </p:nvSpPr>
          <p:spPr>
            <a:xfrm>
              <a:off x="5825023" y="1885743"/>
              <a:ext cx="1112603" cy="261610"/>
            </a:xfrm>
            <a:prstGeom prst="rect">
              <a:avLst/>
            </a:prstGeom>
            <a:noFill/>
          </p:spPr>
          <p:txBody>
            <a:bodyPr wrap="none" rtlCol="0">
              <a:spAutoFit/>
            </a:bodyPr>
            <a:lstStyle/>
            <a:p>
              <a:pPr algn="ctr"/>
              <a:r>
                <a:rPr lang="en-US" sz="1100" i="1" dirty="0" smtClean="0">
                  <a:solidFill>
                    <a:schemeClr val="bg1">
                      <a:lumMod val="65000"/>
                    </a:schemeClr>
                  </a:solidFill>
                  <a:latin typeface="BlairMdITC TT-Medium"/>
                  <a:cs typeface="BlairMdITC TT-Medium"/>
                </a:rPr>
                <a:t>Internet</a:t>
              </a:r>
              <a:endParaRPr lang="en-US" sz="1100" i="1" dirty="0">
                <a:solidFill>
                  <a:schemeClr val="bg1">
                    <a:lumMod val="65000"/>
                  </a:schemeClr>
                </a:solidFill>
                <a:latin typeface="BlairMdITC TT-Medium"/>
                <a:cs typeface="BlairMdITC TT-Medium"/>
              </a:endParaRPr>
            </a:p>
          </p:txBody>
        </p:sp>
        <p:sp>
          <p:nvSpPr>
            <p:cNvPr id="58" name="TextBox 57"/>
            <p:cNvSpPr txBox="1"/>
            <p:nvPr/>
          </p:nvSpPr>
          <p:spPr>
            <a:xfrm>
              <a:off x="11493982" y="891692"/>
              <a:ext cx="1866508" cy="261608"/>
            </a:xfrm>
            <a:prstGeom prst="rect">
              <a:avLst/>
            </a:prstGeom>
            <a:noFill/>
          </p:spPr>
          <p:txBody>
            <a:bodyPr wrap="square" rtlCol="0">
              <a:spAutoFit/>
            </a:bodyPr>
            <a:lstStyle/>
            <a:p>
              <a:pPr algn="ctr"/>
              <a:r>
                <a:rPr lang="en-US" sz="1100" i="1" dirty="0" smtClean="0">
                  <a:solidFill>
                    <a:schemeClr val="bg1">
                      <a:lumMod val="65000"/>
                    </a:schemeClr>
                  </a:solidFill>
                  <a:latin typeface="BlairMdITC TT-Medium"/>
                  <a:cs typeface="BlairMdITC TT-Medium"/>
                </a:rPr>
                <a:t>LSST Users</a:t>
              </a:r>
              <a:endParaRPr lang="en-US" sz="1100" i="1" dirty="0">
                <a:solidFill>
                  <a:schemeClr val="bg1">
                    <a:lumMod val="65000"/>
                  </a:schemeClr>
                </a:solidFill>
                <a:latin typeface="BlairMdITC TT-Medium"/>
                <a:cs typeface="BlairMdITC TT-Medium"/>
              </a:endParaRPr>
            </a:p>
          </p:txBody>
        </p:sp>
      </p:grpSp>
      <p:sp>
        <p:nvSpPr>
          <p:cNvPr id="60" name="Rectangle 59"/>
          <p:cNvSpPr/>
          <p:nvPr/>
        </p:nvSpPr>
        <p:spPr>
          <a:xfrm>
            <a:off x="343009" y="5110950"/>
            <a:ext cx="8337274" cy="923330"/>
          </a:xfrm>
          <a:prstGeom prst="rect">
            <a:avLst/>
          </a:prstGeom>
        </p:spPr>
        <p:txBody>
          <a:bodyPr wrap="square">
            <a:spAutoFit/>
          </a:bodyPr>
          <a:lstStyle/>
          <a:p>
            <a:r>
              <a:rPr lang="en-US" dirty="0" smtClean="0"/>
              <a:t>The </a:t>
            </a:r>
            <a:r>
              <a:rPr lang="en-US" b="1" dirty="0" smtClean="0"/>
              <a:t>LSST </a:t>
            </a:r>
            <a:r>
              <a:rPr lang="en-US" b="1" dirty="0"/>
              <a:t>Science </a:t>
            </a:r>
            <a:r>
              <a:rPr lang="en-US" b="1" dirty="0" smtClean="0"/>
              <a:t>Platform</a:t>
            </a:r>
            <a:r>
              <a:rPr lang="en-US" dirty="0" smtClean="0"/>
              <a:t> is a </a:t>
            </a:r>
            <a:r>
              <a:rPr lang="en-US" dirty="0"/>
              <a:t>set of </a:t>
            </a:r>
            <a:r>
              <a:rPr lang="en-US" dirty="0" smtClean="0"/>
              <a:t>integrated </a:t>
            </a:r>
            <a:r>
              <a:rPr lang="en-US" dirty="0"/>
              <a:t>web applications and services deployed at the LSST Data Access Centers (DACs) through which the scientific community will access, visualize, subset and perform next-to-the-data analysis of the </a:t>
            </a:r>
            <a:r>
              <a:rPr lang="en-US" dirty="0" smtClean="0"/>
              <a:t>data. </a:t>
            </a:r>
            <a:endParaRPr lang="en-US" dirty="0">
              <a:effectLst/>
            </a:endParaRPr>
          </a:p>
        </p:txBody>
      </p:sp>
    </p:spTree>
    <p:extLst>
      <p:ext uri="{BB962C8B-B14F-4D97-AF65-F5344CB8AC3E}">
        <p14:creationId xmlns:p14="http://schemas.microsoft.com/office/powerpoint/2010/main" val="16705401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LSST Science </a:t>
            </a:r>
            <a:r>
              <a:rPr lang="en-US" dirty="0" smtClean="0"/>
              <a:t>Platform Aspects:</a:t>
            </a:r>
            <a:r>
              <a:rPr lang="en-US" dirty="0"/>
              <a:t/>
            </a:r>
            <a:br>
              <a:rPr lang="en-US" dirty="0"/>
            </a:br>
            <a:r>
              <a:rPr lang="en-US" dirty="0" smtClean="0"/>
              <a:t>Portal, </a:t>
            </a:r>
            <a:r>
              <a:rPr lang="en-US" dirty="0" err="1" smtClean="0"/>
              <a:t>JupyterLab</a:t>
            </a:r>
            <a:r>
              <a:rPr lang="en-US" dirty="0" smtClean="0"/>
              <a:t>, </a:t>
            </a:r>
            <a:r>
              <a:rPr lang="en-US" dirty="0" err="1" smtClean="0"/>
              <a:t>WebAPIs</a:t>
            </a:r>
            <a:endParaRPr lang="en-US" dirty="0"/>
          </a:p>
        </p:txBody>
      </p:sp>
      <p:sp>
        <p:nvSpPr>
          <p:cNvPr id="6" name="TextBox 5"/>
          <p:cNvSpPr txBox="1"/>
          <p:nvPr/>
        </p:nvSpPr>
        <p:spPr>
          <a:xfrm>
            <a:off x="228600" y="5001905"/>
            <a:ext cx="8686800" cy="1246495"/>
          </a:xfrm>
          <a:prstGeom prst="rect">
            <a:avLst/>
          </a:prstGeom>
          <a:noFill/>
        </p:spPr>
        <p:txBody>
          <a:bodyPr wrap="square" rtlCol="0">
            <a:spAutoFit/>
          </a:bodyPr>
          <a:lstStyle/>
          <a:p>
            <a:r>
              <a:rPr lang="en-US" sz="1500" dirty="0" smtClean="0"/>
              <a:t>The Science Platform exposes the underlying DAC services services through three </a:t>
            </a:r>
            <a:r>
              <a:rPr lang="en-US" sz="1500" b="1" i="1" dirty="0" smtClean="0"/>
              <a:t>user facing aspects</a:t>
            </a:r>
            <a:r>
              <a:rPr lang="en-US" sz="1500" b="1" dirty="0" smtClean="0"/>
              <a:t>: the Portal (novice), the </a:t>
            </a:r>
            <a:r>
              <a:rPr lang="en-US" sz="1500" b="1" dirty="0" err="1" smtClean="0"/>
              <a:t>JupyterLab</a:t>
            </a:r>
            <a:r>
              <a:rPr lang="en-US" sz="1500" b="1" dirty="0" smtClean="0"/>
              <a:t> (intermediate), and the Web APIs (expert and remote tools)</a:t>
            </a:r>
            <a:r>
              <a:rPr lang="en-US" sz="1500" dirty="0" smtClean="0"/>
              <a:t>.</a:t>
            </a:r>
          </a:p>
          <a:p>
            <a:endParaRPr lang="en-US" sz="1500" dirty="0" smtClean="0"/>
          </a:p>
          <a:p>
            <a:r>
              <a:rPr lang="en-US" sz="1500" dirty="0" smtClean="0"/>
              <a:t>Through these, we enable access to the Data Releases and Alert Streams, and support next-to-the data analysis and Level 3 product creation using the computing resources available at the DAC.</a:t>
            </a:r>
            <a:endParaRPr lang="en-US" sz="1500" dirty="0"/>
          </a:p>
        </p:txBody>
      </p:sp>
      <p:grpSp>
        <p:nvGrpSpPr>
          <p:cNvPr id="7" name="Group 6"/>
          <p:cNvGrpSpPr/>
          <p:nvPr/>
        </p:nvGrpSpPr>
        <p:grpSpPr>
          <a:xfrm>
            <a:off x="228600" y="1262194"/>
            <a:ext cx="8768318" cy="3505886"/>
            <a:chOff x="-283174" y="762964"/>
            <a:chExt cx="13643664" cy="5158055"/>
          </a:xfrm>
        </p:grpSpPr>
        <p:sp>
          <p:nvSpPr>
            <p:cNvPr id="8" name="Trapezoid 7"/>
            <p:cNvSpPr/>
            <p:nvPr/>
          </p:nvSpPr>
          <p:spPr>
            <a:xfrm>
              <a:off x="-283174" y="1746565"/>
              <a:ext cx="13400259" cy="530341"/>
            </a:xfrm>
            <a:prstGeom prst="trapezoid">
              <a:avLst>
                <a:gd name="adj" fmla="val 308008"/>
              </a:avLst>
            </a:prstGeom>
            <a:gradFill>
              <a:gsLst>
                <a:gs pos="0">
                  <a:schemeClr val="tx1">
                    <a:alpha val="7000"/>
                  </a:schemeClr>
                </a:gs>
                <a:gs pos="100000">
                  <a:schemeClr val="accent1">
                    <a:tint val="50000"/>
                    <a:shade val="100000"/>
                    <a:satMod val="350000"/>
                    <a:alpha val="600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Parallelogram 8"/>
            <p:cNvSpPr/>
            <p:nvPr/>
          </p:nvSpPr>
          <p:spPr>
            <a:xfrm flipH="1">
              <a:off x="-283173" y="2362200"/>
              <a:ext cx="13400259" cy="3558819"/>
            </a:xfrm>
            <a:prstGeom prst="parallelogram">
              <a:avLst>
                <a:gd name="adj" fmla="val 0"/>
              </a:avLst>
            </a:prstGeom>
            <a:solidFill>
              <a:schemeClr val="accent1"/>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prstClr val="white"/>
                </a:solidFill>
                <a:latin typeface="Calibri"/>
              </a:endParaRPr>
            </a:p>
          </p:txBody>
        </p:sp>
        <p:sp>
          <p:nvSpPr>
            <p:cNvPr id="10" name="Parallelogram 9"/>
            <p:cNvSpPr/>
            <p:nvPr/>
          </p:nvSpPr>
          <p:spPr>
            <a:xfrm flipH="1">
              <a:off x="-190948" y="2759099"/>
              <a:ext cx="4349383" cy="1234636"/>
            </a:xfrm>
            <a:prstGeom prst="parallelogram">
              <a:avLst>
                <a:gd name="adj" fmla="val 0"/>
              </a:avLst>
            </a:prstGeom>
            <a:solidFill>
              <a:schemeClr val="tx2">
                <a:lumMod val="75000"/>
              </a:schemeClr>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prstClr val="white"/>
                </a:solidFill>
                <a:latin typeface="Calibri"/>
              </a:endParaRPr>
            </a:p>
          </p:txBody>
        </p:sp>
        <p:sp>
          <p:nvSpPr>
            <p:cNvPr id="11" name="TextBox 10"/>
            <p:cNvSpPr txBox="1"/>
            <p:nvPr/>
          </p:nvSpPr>
          <p:spPr>
            <a:xfrm>
              <a:off x="1738630" y="3259078"/>
              <a:ext cx="1452269" cy="423922"/>
            </a:xfrm>
            <a:prstGeom prst="rect">
              <a:avLst/>
            </a:prstGeom>
            <a:noFill/>
          </p:spPr>
          <p:txBody>
            <a:bodyPr wrap="none" rtlCol="0">
              <a:spAutoFit/>
            </a:bodyPr>
            <a:lstStyle/>
            <a:p>
              <a:pPr algn="ctr"/>
              <a:r>
                <a:rPr lang="en-US" sz="1000" i="1" dirty="0" smtClean="0">
                  <a:solidFill>
                    <a:srgbClr val="FFFFFF"/>
                  </a:solidFill>
                  <a:latin typeface="BlairMdITC TT-Medium"/>
                  <a:cs typeface="BlairMdITC TT-Medium"/>
                </a:rPr>
                <a:t>Portal</a:t>
              </a:r>
              <a:endParaRPr lang="en-US" sz="1000" i="1" dirty="0">
                <a:solidFill>
                  <a:srgbClr val="FFFFFF"/>
                </a:solidFill>
                <a:latin typeface="BlairMdITC TT-Medium"/>
                <a:cs typeface="BlairMdITC TT-Medium"/>
              </a:endParaRPr>
            </a:p>
          </p:txBody>
        </p:sp>
        <p:pic>
          <p:nvPicPr>
            <p:cNvPr id="12" name="Picture 11"/>
            <p:cNvPicPr>
              <a:picLocks noChangeAspect="1"/>
            </p:cNvPicPr>
            <p:nvPr/>
          </p:nvPicPr>
          <p:blipFill rotWithShape="1">
            <a:blip r:embed="rId2">
              <a:lum bright="70000" contrast="-70000"/>
            </a:blip>
            <a:srcRect t="38699" r="48705"/>
            <a:stretch/>
          </p:blipFill>
          <p:spPr>
            <a:xfrm>
              <a:off x="272693" y="3085230"/>
              <a:ext cx="762000" cy="569156"/>
            </a:xfrm>
            <a:prstGeom prst="rect">
              <a:avLst/>
            </a:prstGeom>
          </p:spPr>
        </p:pic>
        <p:grpSp>
          <p:nvGrpSpPr>
            <p:cNvPr id="13" name="Group 12"/>
            <p:cNvGrpSpPr/>
            <p:nvPr/>
          </p:nvGrpSpPr>
          <p:grpSpPr>
            <a:xfrm>
              <a:off x="4226487" y="2759099"/>
              <a:ext cx="4349383" cy="1234636"/>
              <a:chOff x="8444654" y="1787292"/>
              <a:chExt cx="4349383" cy="1234636"/>
            </a:xfrm>
          </p:grpSpPr>
          <p:sp>
            <p:nvSpPr>
              <p:cNvPr id="60" name="Parallelogram 59"/>
              <p:cNvSpPr/>
              <p:nvPr/>
            </p:nvSpPr>
            <p:spPr>
              <a:xfrm flipH="1">
                <a:off x="8444654" y="1787292"/>
                <a:ext cx="4349383" cy="1234636"/>
              </a:xfrm>
              <a:prstGeom prst="parallelogram">
                <a:avLst>
                  <a:gd name="adj" fmla="val 0"/>
                </a:avLst>
              </a:prstGeom>
              <a:solidFill>
                <a:schemeClr val="tx2">
                  <a:lumMod val="75000"/>
                </a:schemeClr>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prstClr val="white"/>
                  </a:solidFill>
                  <a:latin typeface="Calibri"/>
                </a:endParaRPr>
              </a:p>
            </p:txBody>
          </p:sp>
          <p:pic>
            <p:nvPicPr>
              <p:cNvPr id="61" name="Picture 60"/>
              <p:cNvPicPr>
                <a:picLocks noChangeAspect="1"/>
              </p:cNvPicPr>
              <p:nvPr/>
            </p:nvPicPr>
            <p:blipFill>
              <a:blip r:embed="rId3">
                <a:duotone>
                  <a:schemeClr val="bg2">
                    <a:shade val="45000"/>
                    <a:satMod val="135000"/>
                  </a:schemeClr>
                  <a:prstClr val="white"/>
                </a:duotone>
              </a:blip>
              <a:stretch>
                <a:fillRect/>
              </a:stretch>
            </p:blipFill>
            <p:spPr>
              <a:xfrm>
                <a:off x="11465475" y="1955128"/>
                <a:ext cx="838200" cy="838200"/>
              </a:xfrm>
              <a:prstGeom prst="rect">
                <a:avLst/>
              </a:prstGeom>
            </p:spPr>
          </p:pic>
          <p:sp>
            <p:nvSpPr>
              <p:cNvPr id="62" name="TextBox 61"/>
              <p:cNvSpPr txBox="1"/>
              <p:nvPr/>
            </p:nvSpPr>
            <p:spPr>
              <a:xfrm>
                <a:off x="9152067" y="2287272"/>
                <a:ext cx="1968503" cy="362254"/>
              </a:xfrm>
              <a:prstGeom prst="rect">
                <a:avLst/>
              </a:prstGeom>
              <a:noFill/>
            </p:spPr>
            <p:txBody>
              <a:bodyPr wrap="none" rtlCol="0">
                <a:spAutoFit/>
              </a:bodyPr>
              <a:lstStyle/>
              <a:p>
                <a:r>
                  <a:rPr lang="en-US" sz="1000" i="1" dirty="0" err="1" smtClean="0">
                    <a:solidFill>
                      <a:srgbClr val="FFFFFF"/>
                    </a:solidFill>
                    <a:latin typeface="BlairMdITC TT-Medium"/>
                    <a:cs typeface="BlairMdITC TT-Medium"/>
                  </a:rPr>
                  <a:t>JupyterLab</a:t>
                </a:r>
                <a:endParaRPr lang="en-US" sz="1000" i="1" dirty="0">
                  <a:solidFill>
                    <a:srgbClr val="FFFFFF"/>
                  </a:solidFill>
                  <a:latin typeface="BlairMdITC TT-Medium"/>
                  <a:cs typeface="BlairMdITC TT-Medium"/>
                </a:endParaRPr>
              </a:p>
            </p:txBody>
          </p:sp>
        </p:grpSp>
        <p:grpSp>
          <p:nvGrpSpPr>
            <p:cNvPr id="14" name="Group 13"/>
            <p:cNvGrpSpPr/>
            <p:nvPr/>
          </p:nvGrpSpPr>
          <p:grpSpPr>
            <a:xfrm>
              <a:off x="4121974" y="4137422"/>
              <a:ext cx="2363041" cy="1600200"/>
              <a:chOff x="4522887" y="3028110"/>
              <a:chExt cx="2363041" cy="1600200"/>
            </a:xfrm>
          </p:grpSpPr>
          <p:sp>
            <p:nvSpPr>
              <p:cNvPr id="57" name="Parallelogram 56"/>
              <p:cNvSpPr/>
              <p:nvPr/>
            </p:nvSpPr>
            <p:spPr>
              <a:xfrm flipH="1">
                <a:off x="4613870" y="3028110"/>
                <a:ext cx="2145385" cy="1600200"/>
              </a:xfrm>
              <a:prstGeom prst="parallelogram">
                <a:avLst>
                  <a:gd name="adj" fmla="val 0"/>
                </a:avLst>
              </a:prstGeom>
              <a:solidFill>
                <a:schemeClr val="tx2">
                  <a:lumMod val="50000"/>
                </a:schemeClr>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prstClr val="white"/>
                  </a:solidFill>
                  <a:latin typeface="Calibri"/>
                </a:endParaRPr>
              </a:p>
            </p:txBody>
          </p:sp>
          <p:sp>
            <p:nvSpPr>
              <p:cNvPr id="58" name="TextBox 57"/>
              <p:cNvSpPr txBox="1"/>
              <p:nvPr/>
            </p:nvSpPr>
            <p:spPr>
              <a:xfrm>
                <a:off x="4522887" y="4247310"/>
                <a:ext cx="2363041" cy="370933"/>
              </a:xfrm>
              <a:prstGeom prst="rect">
                <a:avLst/>
              </a:prstGeom>
              <a:noFill/>
            </p:spPr>
            <p:txBody>
              <a:bodyPr wrap="none" rtlCol="0">
                <a:spAutoFit/>
              </a:bodyPr>
              <a:lstStyle/>
              <a:p>
                <a:pPr algn="ctr"/>
                <a:r>
                  <a:rPr lang="en-US" sz="800" i="1" dirty="0" smtClean="0">
                    <a:solidFill>
                      <a:srgbClr val="FFFFFF"/>
                    </a:solidFill>
                    <a:latin typeface="BlairMdITC TT-Medium"/>
                    <a:cs typeface="BlairMdITC TT-Medium"/>
                  </a:rPr>
                  <a:t>User Databases</a:t>
                </a:r>
                <a:endParaRPr lang="en-US" sz="800" i="1" dirty="0">
                  <a:solidFill>
                    <a:srgbClr val="FFFFFF"/>
                  </a:solidFill>
                  <a:latin typeface="BlairMdITC TT-Medium"/>
                  <a:cs typeface="BlairMdITC TT-Medium"/>
                </a:endParaRPr>
              </a:p>
            </p:txBody>
          </p:sp>
          <p:pic>
            <p:nvPicPr>
              <p:cNvPr id="59" name="Picture 58"/>
              <p:cNvPicPr>
                <a:picLocks noChangeAspect="1"/>
              </p:cNvPicPr>
              <p:nvPr/>
            </p:nvPicPr>
            <p:blipFill>
              <a:blip r:embed="rId4">
                <a:duotone>
                  <a:schemeClr val="accent1">
                    <a:shade val="45000"/>
                    <a:satMod val="135000"/>
                  </a:schemeClr>
                  <a:prstClr val="white"/>
                </a:duotone>
              </a:blip>
              <a:stretch>
                <a:fillRect/>
              </a:stretch>
            </p:blipFill>
            <p:spPr>
              <a:xfrm>
                <a:off x="5331428" y="3353230"/>
                <a:ext cx="685800" cy="685800"/>
              </a:xfrm>
              <a:prstGeom prst="rect">
                <a:avLst/>
              </a:prstGeom>
            </p:spPr>
          </p:pic>
        </p:grpSp>
        <p:sp>
          <p:nvSpPr>
            <p:cNvPr id="15" name="TextBox 14"/>
            <p:cNvSpPr txBox="1"/>
            <p:nvPr/>
          </p:nvSpPr>
          <p:spPr>
            <a:xfrm>
              <a:off x="4066489" y="2327177"/>
              <a:ext cx="4758646" cy="476913"/>
            </a:xfrm>
            <a:prstGeom prst="rect">
              <a:avLst/>
            </a:prstGeom>
            <a:noFill/>
          </p:spPr>
          <p:txBody>
            <a:bodyPr wrap="none" rtlCol="0">
              <a:spAutoFit/>
            </a:bodyPr>
            <a:lstStyle/>
            <a:p>
              <a:pPr algn="ctr"/>
              <a:r>
                <a:rPr lang="en-US" sz="1200" i="1" dirty="0" smtClean="0">
                  <a:solidFill>
                    <a:schemeClr val="bg1"/>
                  </a:solidFill>
                  <a:latin typeface="BlairMdITC TT-Medium"/>
                  <a:cs typeface="BlairMdITC TT-Medium"/>
                </a:rPr>
                <a:t>LSST Science Platform</a:t>
              </a:r>
              <a:endParaRPr lang="en-US" sz="1200" i="1" dirty="0">
                <a:solidFill>
                  <a:schemeClr val="bg1"/>
                </a:solidFill>
                <a:latin typeface="BlairMdITC TT-Medium"/>
                <a:cs typeface="BlairMdITC TT-Medium"/>
              </a:endParaRPr>
            </a:p>
          </p:txBody>
        </p:sp>
        <p:grpSp>
          <p:nvGrpSpPr>
            <p:cNvPr id="16" name="Group 15"/>
            <p:cNvGrpSpPr/>
            <p:nvPr/>
          </p:nvGrpSpPr>
          <p:grpSpPr>
            <a:xfrm>
              <a:off x="10750202" y="4137422"/>
              <a:ext cx="2360281" cy="1600200"/>
              <a:chOff x="6743840" y="3028110"/>
              <a:chExt cx="2360281" cy="1600200"/>
            </a:xfrm>
          </p:grpSpPr>
          <p:sp>
            <p:nvSpPr>
              <p:cNvPr id="50" name="Parallelogram 49"/>
              <p:cNvSpPr/>
              <p:nvPr/>
            </p:nvSpPr>
            <p:spPr>
              <a:xfrm flipH="1">
                <a:off x="6815703" y="3028110"/>
                <a:ext cx="2145385" cy="1600200"/>
              </a:xfrm>
              <a:prstGeom prst="parallelogram">
                <a:avLst>
                  <a:gd name="adj" fmla="val 0"/>
                </a:avLst>
              </a:prstGeom>
              <a:solidFill>
                <a:srgbClr val="10253F"/>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prstClr val="white"/>
                  </a:solidFill>
                  <a:latin typeface="Calibri"/>
                </a:endParaRPr>
              </a:p>
            </p:txBody>
          </p:sp>
          <p:sp>
            <p:nvSpPr>
              <p:cNvPr id="51" name="TextBox 50"/>
              <p:cNvSpPr txBox="1"/>
              <p:nvPr/>
            </p:nvSpPr>
            <p:spPr>
              <a:xfrm>
                <a:off x="6743840" y="4247310"/>
                <a:ext cx="2360281" cy="370933"/>
              </a:xfrm>
              <a:prstGeom prst="rect">
                <a:avLst/>
              </a:prstGeom>
              <a:noFill/>
            </p:spPr>
            <p:txBody>
              <a:bodyPr wrap="none" rtlCol="0">
                <a:spAutoFit/>
              </a:bodyPr>
              <a:lstStyle/>
              <a:p>
                <a:pPr algn="ctr"/>
                <a:r>
                  <a:rPr lang="en-US" sz="800" i="1" dirty="0" smtClean="0">
                    <a:solidFill>
                      <a:srgbClr val="FFFFFF"/>
                    </a:solidFill>
                    <a:latin typeface="BlairMdITC TT-Medium"/>
                    <a:cs typeface="BlairMdITC TT-Medium"/>
                  </a:rPr>
                  <a:t>Software Tools</a:t>
                </a:r>
                <a:endParaRPr lang="en-US" sz="800" i="1" dirty="0">
                  <a:solidFill>
                    <a:srgbClr val="FFFFFF"/>
                  </a:solidFill>
                  <a:latin typeface="BlairMdITC TT-Medium"/>
                  <a:cs typeface="BlairMdITC TT-Medium"/>
                </a:endParaRPr>
              </a:p>
            </p:txBody>
          </p:sp>
          <p:pic>
            <p:nvPicPr>
              <p:cNvPr id="52" name="Picture 51"/>
              <p:cNvPicPr>
                <a:picLocks noChangeAspect="1"/>
              </p:cNvPicPr>
              <p:nvPr/>
            </p:nvPicPr>
            <p:blipFill>
              <a:blip r:embed="rId5">
                <a:duotone>
                  <a:schemeClr val="accent1">
                    <a:shade val="45000"/>
                    <a:satMod val="135000"/>
                  </a:schemeClr>
                  <a:prstClr val="white"/>
                </a:duotone>
              </a:blip>
              <a:stretch>
                <a:fillRect/>
              </a:stretch>
            </p:blipFill>
            <p:spPr>
              <a:xfrm>
                <a:off x="7335662" y="3749284"/>
                <a:ext cx="365097" cy="365097"/>
              </a:xfrm>
              <a:prstGeom prst="rect">
                <a:avLst/>
              </a:prstGeom>
            </p:spPr>
          </p:pic>
          <p:pic>
            <p:nvPicPr>
              <p:cNvPr id="53" name="Picture 52"/>
              <p:cNvPicPr>
                <a:picLocks noChangeAspect="1"/>
              </p:cNvPicPr>
              <p:nvPr/>
            </p:nvPicPr>
            <p:blipFill>
              <a:blip r:embed="rId6">
                <a:duotone>
                  <a:schemeClr val="accent1">
                    <a:shade val="45000"/>
                    <a:satMod val="135000"/>
                  </a:schemeClr>
                  <a:prstClr val="white"/>
                </a:duotone>
              </a:blip>
              <a:stretch>
                <a:fillRect/>
              </a:stretch>
            </p:blipFill>
            <p:spPr>
              <a:xfrm>
                <a:off x="7871573" y="3919766"/>
                <a:ext cx="549303" cy="205989"/>
              </a:xfrm>
              <a:prstGeom prst="rect">
                <a:avLst/>
              </a:prstGeom>
            </p:spPr>
          </p:pic>
          <p:pic>
            <p:nvPicPr>
              <p:cNvPr id="54" name="Picture 53"/>
              <p:cNvPicPr>
                <a:picLocks noChangeAspect="1"/>
              </p:cNvPicPr>
              <p:nvPr/>
            </p:nvPicPr>
            <p:blipFill>
              <a:blip r:embed="rId7">
                <a:duotone>
                  <a:schemeClr val="accent1">
                    <a:shade val="45000"/>
                    <a:satMod val="135000"/>
                  </a:schemeClr>
                  <a:prstClr val="white"/>
                </a:duotone>
              </a:blip>
              <a:stretch>
                <a:fillRect/>
              </a:stretch>
            </p:blipFill>
            <p:spPr>
              <a:xfrm>
                <a:off x="7977807" y="3266754"/>
                <a:ext cx="479174" cy="448028"/>
              </a:xfrm>
              <a:prstGeom prst="rect">
                <a:avLst/>
              </a:prstGeom>
            </p:spPr>
          </p:pic>
          <p:pic>
            <p:nvPicPr>
              <p:cNvPr id="55" name="Picture 54"/>
              <p:cNvPicPr>
                <a:picLocks noChangeAspect="1"/>
              </p:cNvPicPr>
              <p:nvPr/>
            </p:nvPicPr>
            <p:blipFill rotWithShape="1">
              <a:blip r:embed="rId8">
                <a:duotone>
                  <a:schemeClr val="accent1">
                    <a:shade val="45000"/>
                    <a:satMod val="135000"/>
                  </a:schemeClr>
                  <a:prstClr val="white"/>
                </a:duotone>
                <a:extLst>
                  <a:ext uri="{BEBA8EAE-BF5A-486C-A8C5-ECC9F3942E4B}">
                    <a14:imgProps xmlns:a14="http://schemas.microsoft.com/office/drawing/2010/main">
                      <a14:imgLayer r:embed="rId9">
                        <a14:imgEffect>
                          <a14:saturation sat="0"/>
                        </a14:imgEffect>
                      </a14:imgLayer>
                    </a14:imgProps>
                  </a:ext>
                </a:extLst>
              </a:blip>
              <a:srcRect l="6713" t="10108" r="3828" b="29474"/>
              <a:stretch/>
            </p:blipFill>
            <p:spPr>
              <a:xfrm>
                <a:off x="7276706" y="3353230"/>
                <a:ext cx="671303" cy="170012"/>
              </a:xfrm>
              <a:prstGeom prst="rect">
                <a:avLst/>
              </a:prstGeom>
            </p:spPr>
          </p:pic>
          <p:pic>
            <p:nvPicPr>
              <p:cNvPr id="56" name="Picture 55"/>
              <p:cNvPicPr>
                <a:picLocks noChangeAspect="1"/>
              </p:cNvPicPr>
              <p:nvPr/>
            </p:nvPicPr>
            <p:blipFill rotWithShape="1">
              <a:blip r:embed="rId10">
                <a:duotone>
                  <a:schemeClr val="accent1">
                    <a:shade val="45000"/>
                    <a:satMod val="135000"/>
                  </a:schemeClr>
                  <a:prstClr val="white"/>
                </a:duotone>
              </a:blip>
              <a:srcRect l="32153" r="33069" b="33786"/>
              <a:stretch/>
            </p:blipFill>
            <p:spPr>
              <a:xfrm>
                <a:off x="7676115" y="3560266"/>
                <a:ext cx="351086" cy="334218"/>
              </a:xfrm>
              <a:prstGeom prst="rect">
                <a:avLst/>
              </a:prstGeom>
            </p:spPr>
          </p:pic>
        </p:grpSp>
        <p:grpSp>
          <p:nvGrpSpPr>
            <p:cNvPr id="17" name="Group 16"/>
            <p:cNvGrpSpPr/>
            <p:nvPr/>
          </p:nvGrpSpPr>
          <p:grpSpPr>
            <a:xfrm>
              <a:off x="8516073" y="4137422"/>
              <a:ext cx="2371319" cy="1600200"/>
              <a:chOff x="4509711" y="3028110"/>
              <a:chExt cx="2371319" cy="1600200"/>
            </a:xfrm>
          </p:grpSpPr>
          <p:grpSp>
            <p:nvGrpSpPr>
              <p:cNvPr id="45" name="Group 44"/>
              <p:cNvGrpSpPr/>
              <p:nvPr/>
            </p:nvGrpSpPr>
            <p:grpSpPr>
              <a:xfrm>
                <a:off x="4509711" y="3028110"/>
                <a:ext cx="2371319" cy="1600200"/>
                <a:chOff x="105807" y="3028110"/>
                <a:chExt cx="2371319" cy="1600200"/>
              </a:xfrm>
            </p:grpSpPr>
            <p:sp>
              <p:nvSpPr>
                <p:cNvPr id="47" name="Parallelogram 46"/>
                <p:cNvSpPr/>
                <p:nvPr/>
              </p:nvSpPr>
              <p:spPr>
                <a:xfrm flipH="1">
                  <a:off x="206596" y="3028110"/>
                  <a:ext cx="2145385" cy="1600200"/>
                </a:xfrm>
                <a:prstGeom prst="parallelogram">
                  <a:avLst>
                    <a:gd name="adj" fmla="val 0"/>
                  </a:avLst>
                </a:prstGeom>
                <a:solidFill>
                  <a:srgbClr val="10253F"/>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prstClr val="white"/>
                    </a:solidFill>
                    <a:latin typeface="Calibri"/>
                  </a:endParaRPr>
                </a:p>
              </p:txBody>
            </p:sp>
            <p:pic>
              <p:nvPicPr>
                <p:cNvPr id="48" name="Picture 47"/>
                <p:cNvPicPr>
                  <a:picLocks noChangeAspect="1"/>
                </p:cNvPicPr>
                <p:nvPr/>
              </p:nvPicPr>
              <p:blipFill>
                <a:blip r:embed="rId11">
                  <a:alphaModFix amt="80000"/>
                  <a:duotone>
                    <a:schemeClr val="accent1">
                      <a:shade val="45000"/>
                      <a:satMod val="135000"/>
                    </a:schemeClr>
                    <a:prstClr val="white"/>
                  </a:duotone>
                </a:blip>
                <a:stretch>
                  <a:fillRect/>
                </a:stretch>
              </p:blipFill>
              <p:spPr>
                <a:xfrm flipH="1">
                  <a:off x="1226941" y="3377433"/>
                  <a:ext cx="359340" cy="685800"/>
                </a:xfrm>
                <a:prstGeom prst="rect">
                  <a:avLst/>
                </a:prstGeom>
                <a:noFill/>
              </p:spPr>
            </p:pic>
            <p:sp>
              <p:nvSpPr>
                <p:cNvPr id="49" name="TextBox 48"/>
                <p:cNvSpPr txBox="1"/>
                <p:nvPr/>
              </p:nvSpPr>
              <p:spPr>
                <a:xfrm>
                  <a:off x="105807" y="4247310"/>
                  <a:ext cx="2371319" cy="370933"/>
                </a:xfrm>
                <a:prstGeom prst="rect">
                  <a:avLst/>
                </a:prstGeom>
                <a:noFill/>
              </p:spPr>
              <p:txBody>
                <a:bodyPr wrap="none" rtlCol="0">
                  <a:spAutoFit/>
                </a:bodyPr>
                <a:lstStyle/>
                <a:p>
                  <a:pPr algn="ctr"/>
                  <a:r>
                    <a:rPr lang="en-US" sz="800" i="1" dirty="0" smtClean="0">
                      <a:solidFill>
                        <a:srgbClr val="FFFFFF"/>
                      </a:solidFill>
                      <a:latin typeface="BlairMdITC TT-Medium"/>
                      <a:cs typeface="BlairMdITC TT-Medium"/>
                    </a:rPr>
                    <a:t>User Computing</a:t>
                  </a:r>
                  <a:endParaRPr lang="en-US" sz="800" i="1" dirty="0">
                    <a:solidFill>
                      <a:srgbClr val="FFFFFF"/>
                    </a:solidFill>
                    <a:latin typeface="BlairMdITC TT-Medium"/>
                    <a:cs typeface="BlairMdITC TT-Medium"/>
                  </a:endParaRPr>
                </a:p>
              </p:txBody>
            </p:sp>
          </p:grpSp>
          <p:pic>
            <p:nvPicPr>
              <p:cNvPr id="46" name="Picture 45"/>
              <p:cNvPicPr>
                <a:picLocks noChangeAspect="1"/>
              </p:cNvPicPr>
              <p:nvPr/>
            </p:nvPicPr>
            <p:blipFill>
              <a:blip r:embed="rId11">
                <a:alphaModFix amt="80000"/>
                <a:duotone>
                  <a:schemeClr val="accent1">
                    <a:shade val="45000"/>
                    <a:satMod val="135000"/>
                  </a:schemeClr>
                  <a:prstClr val="white"/>
                </a:duotone>
              </a:blip>
              <a:stretch>
                <a:fillRect/>
              </a:stretch>
            </p:blipFill>
            <p:spPr>
              <a:xfrm flipH="1">
                <a:off x="5321505" y="3376381"/>
                <a:ext cx="359340" cy="685800"/>
              </a:xfrm>
              <a:prstGeom prst="rect">
                <a:avLst/>
              </a:prstGeom>
              <a:noFill/>
            </p:spPr>
          </p:pic>
        </p:grpSp>
        <p:grpSp>
          <p:nvGrpSpPr>
            <p:cNvPr id="18" name="Group 17"/>
            <p:cNvGrpSpPr/>
            <p:nvPr/>
          </p:nvGrpSpPr>
          <p:grpSpPr>
            <a:xfrm>
              <a:off x="6416957" y="4137422"/>
              <a:ext cx="2145385" cy="1600200"/>
              <a:chOff x="10635124" y="3165615"/>
              <a:chExt cx="2145385" cy="1600200"/>
            </a:xfrm>
          </p:grpSpPr>
          <p:grpSp>
            <p:nvGrpSpPr>
              <p:cNvPr id="41" name="Group 40"/>
              <p:cNvGrpSpPr/>
              <p:nvPr/>
            </p:nvGrpSpPr>
            <p:grpSpPr>
              <a:xfrm>
                <a:off x="10635124" y="3165615"/>
                <a:ext cx="2145385" cy="1600200"/>
                <a:chOff x="2410595" y="3028110"/>
                <a:chExt cx="2145385" cy="1600200"/>
              </a:xfrm>
            </p:grpSpPr>
            <p:sp>
              <p:nvSpPr>
                <p:cNvPr id="43" name="Parallelogram 42"/>
                <p:cNvSpPr/>
                <p:nvPr/>
              </p:nvSpPr>
              <p:spPr>
                <a:xfrm flipH="1">
                  <a:off x="2410595" y="3028110"/>
                  <a:ext cx="2145385" cy="1600200"/>
                </a:xfrm>
                <a:prstGeom prst="parallelogram">
                  <a:avLst>
                    <a:gd name="adj" fmla="val 0"/>
                  </a:avLst>
                </a:prstGeom>
                <a:solidFill>
                  <a:srgbClr val="10253F"/>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prstClr val="white"/>
                    </a:solidFill>
                    <a:latin typeface="Calibri"/>
                  </a:endParaRPr>
                </a:p>
              </p:txBody>
            </p:sp>
            <p:sp>
              <p:nvSpPr>
                <p:cNvPr id="44" name="TextBox 43"/>
                <p:cNvSpPr txBox="1"/>
                <p:nvPr/>
              </p:nvSpPr>
              <p:spPr>
                <a:xfrm>
                  <a:off x="2670984" y="4247310"/>
                  <a:ext cx="1626143" cy="370933"/>
                </a:xfrm>
                <a:prstGeom prst="rect">
                  <a:avLst/>
                </a:prstGeom>
                <a:noFill/>
              </p:spPr>
              <p:txBody>
                <a:bodyPr wrap="none" rtlCol="0">
                  <a:spAutoFit/>
                </a:bodyPr>
                <a:lstStyle/>
                <a:p>
                  <a:pPr algn="ctr"/>
                  <a:r>
                    <a:rPr lang="en-US" sz="800" i="1" dirty="0" smtClean="0">
                      <a:solidFill>
                        <a:srgbClr val="FFFFFF"/>
                      </a:solidFill>
                      <a:latin typeface="BlairMdITC TT-Medium"/>
                      <a:cs typeface="BlairMdITC TT-Medium"/>
                    </a:rPr>
                    <a:t>User Files</a:t>
                  </a:r>
                  <a:endParaRPr lang="en-US" sz="800" i="1" dirty="0">
                    <a:solidFill>
                      <a:srgbClr val="FFFFFF"/>
                    </a:solidFill>
                    <a:latin typeface="BlairMdITC TT-Medium"/>
                    <a:cs typeface="BlairMdITC TT-Medium"/>
                  </a:endParaRPr>
                </a:p>
              </p:txBody>
            </p:sp>
          </p:grpSp>
          <p:pic>
            <p:nvPicPr>
              <p:cNvPr id="42" name="Picture 41"/>
              <p:cNvPicPr>
                <a:picLocks noChangeAspect="1"/>
              </p:cNvPicPr>
              <p:nvPr/>
            </p:nvPicPr>
            <p:blipFill>
              <a:blip r:embed="rId12">
                <a:clrChange>
                  <a:clrFrom>
                    <a:srgbClr val="FFFFFF"/>
                  </a:clrFrom>
                  <a:clrTo>
                    <a:srgbClr val="FFFFFF">
                      <a:alpha val="0"/>
                    </a:srgbClr>
                  </a:clrTo>
                </a:clrChange>
              </a:blip>
              <a:stretch>
                <a:fillRect/>
              </a:stretch>
            </p:blipFill>
            <p:spPr>
              <a:xfrm>
                <a:off x="11418853" y="3553591"/>
                <a:ext cx="633685" cy="597395"/>
              </a:xfrm>
              <a:prstGeom prst="rect">
                <a:avLst/>
              </a:prstGeom>
            </p:spPr>
          </p:pic>
        </p:grpSp>
        <p:grpSp>
          <p:nvGrpSpPr>
            <p:cNvPr id="19" name="Group 18"/>
            <p:cNvGrpSpPr/>
            <p:nvPr/>
          </p:nvGrpSpPr>
          <p:grpSpPr>
            <a:xfrm>
              <a:off x="-190948" y="4141610"/>
              <a:ext cx="2198562" cy="1600200"/>
              <a:chOff x="4613870" y="3028110"/>
              <a:chExt cx="2198562" cy="1600200"/>
            </a:xfrm>
          </p:grpSpPr>
          <p:sp>
            <p:nvSpPr>
              <p:cNvPr id="39" name="Parallelogram 38"/>
              <p:cNvSpPr/>
              <p:nvPr/>
            </p:nvSpPr>
            <p:spPr>
              <a:xfrm flipH="1">
                <a:off x="4613870" y="3028110"/>
                <a:ext cx="2145385" cy="1600200"/>
              </a:xfrm>
              <a:prstGeom prst="parallelogram">
                <a:avLst>
                  <a:gd name="adj" fmla="val 0"/>
                </a:avLst>
              </a:prstGeom>
              <a:solidFill>
                <a:schemeClr val="tx2">
                  <a:lumMod val="50000"/>
                </a:schemeClr>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prstClr val="white"/>
                  </a:solidFill>
                  <a:latin typeface="Calibri"/>
                </a:endParaRPr>
              </a:p>
            </p:txBody>
          </p:sp>
          <p:sp>
            <p:nvSpPr>
              <p:cNvPr id="40" name="TextBox 39"/>
              <p:cNvSpPr txBox="1"/>
              <p:nvPr/>
            </p:nvSpPr>
            <p:spPr>
              <a:xfrm>
                <a:off x="4648108" y="4247310"/>
                <a:ext cx="2164324" cy="370933"/>
              </a:xfrm>
              <a:prstGeom prst="rect">
                <a:avLst/>
              </a:prstGeom>
              <a:noFill/>
            </p:spPr>
            <p:txBody>
              <a:bodyPr wrap="none" rtlCol="0">
                <a:spAutoFit/>
              </a:bodyPr>
              <a:lstStyle/>
              <a:p>
                <a:pPr algn="ctr"/>
                <a:r>
                  <a:rPr lang="en-US" sz="800" i="1" dirty="0" smtClean="0">
                    <a:solidFill>
                      <a:srgbClr val="FFFFFF"/>
                    </a:solidFill>
                    <a:latin typeface="BlairMdITC TT-Medium"/>
                    <a:cs typeface="BlairMdITC TT-Medium"/>
                  </a:rPr>
                  <a:t>Data Releases</a:t>
                </a:r>
                <a:endParaRPr lang="en-US" sz="800" i="1" dirty="0">
                  <a:solidFill>
                    <a:srgbClr val="FFFFFF"/>
                  </a:solidFill>
                  <a:latin typeface="BlairMdITC TT-Medium"/>
                  <a:cs typeface="BlairMdITC TT-Medium"/>
                </a:endParaRPr>
              </a:p>
            </p:txBody>
          </p:sp>
        </p:grpSp>
        <p:grpSp>
          <p:nvGrpSpPr>
            <p:cNvPr id="20" name="Group 19"/>
            <p:cNvGrpSpPr/>
            <p:nvPr/>
          </p:nvGrpSpPr>
          <p:grpSpPr>
            <a:xfrm>
              <a:off x="1993313" y="4141610"/>
              <a:ext cx="2186405" cy="1600200"/>
              <a:chOff x="2390856" y="3028110"/>
              <a:chExt cx="2186405" cy="1600200"/>
            </a:xfrm>
          </p:grpSpPr>
          <p:sp>
            <p:nvSpPr>
              <p:cNvPr id="37" name="Parallelogram 36"/>
              <p:cNvSpPr/>
              <p:nvPr/>
            </p:nvSpPr>
            <p:spPr>
              <a:xfrm flipH="1">
                <a:off x="2410595" y="3028110"/>
                <a:ext cx="2145385" cy="1600200"/>
              </a:xfrm>
              <a:prstGeom prst="parallelogram">
                <a:avLst>
                  <a:gd name="adj" fmla="val 0"/>
                </a:avLst>
              </a:prstGeom>
              <a:solidFill>
                <a:srgbClr val="10253F"/>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prstClr val="white"/>
                  </a:solidFill>
                  <a:latin typeface="Calibri"/>
                </a:endParaRPr>
              </a:p>
            </p:txBody>
          </p:sp>
          <p:sp>
            <p:nvSpPr>
              <p:cNvPr id="38" name="TextBox 37"/>
              <p:cNvSpPr txBox="1"/>
              <p:nvPr/>
            </p:nvSpPr>
            <p:spPr>
              <a:xfrm>
                <a:off x="2390856" y="4247310"/>
                <a:ext cx="2186405" cy="370933"/>
              </a:xfrm>
              <a:prstGeom prst="rect">
                <a:avLst/>
              </a:prstGeom>
              <a:noFill/>
            </p:spPr>
            <p:txBody>
              <a:bodyPr wrap="none" rtlCol="0">
                <a:spAutoFit/>
              </a:bodyPr>
              <a:lstStyle/>
              <a:p>
                <a:pPr algn="ctr"/>
                <a:r>
                  <a:rPr lang="en-US" sz="800" i="1" dirty="0" smtClean="0">
                    <a:solidFill>
                      <a:srgbClr val="FFFFFF"/>
                    </a:solidFill>
                    <a:latin typeface="BlairMdITC TT-Medium"/>
                    <a:cs typeface="BlairMdITC TT-Medium"/>
                  </a:rPr>
                  <a:t>Alert Streams</a:t>
                </a:r>
                <a:endParaRPr lang="en-US" sz="800" i="1" dirty="0">
                  <a:solidFill>
                    <a:srgbClr val="FFFFFF"/>
                  </a:solidFill>
                  <a:latin typeface="BlairMdITC TT-Medium"/>
                  <a:cs typeface="BlairMdITC TT-Medium"/>
                </a:endParaRPr>
              </a:p>
            </p:txBody>
          </p:sp>
        </p:grpSp>
        <p:grpSp>
          <p:nvGrpSpPr>
            <p:cNvPr id="21" name="Group 20"/>
            <p:cNvGrpSpPr/>
            <p:nvPr/>
          </p:nvGrpSpPr>
          <p:grpSpPr>
            <a:xfrm>
              <a:off x="8647373" y="2759099"/>
              <a:ext cx="4349383" cy="1234636"/>
              <a:chOff x="8444654" y="1787292"/>
              <a:chExt cx="4349383" cy="1234636"/>
            </a:xfrm>
          </p:grpSpPr>
          <p:sp>
            <p:nvSpPr>
              <p:cNvPr id="35" name="Parallelogram 34"/>
              <p:cNvSpPr/>
              <p:nvPr/>
            </p:nvSpPr>
            <p:spPr>
              <a:xfrm flipH="1">
                <a:off x="8444654" y="1787292"/>
                <a:ext cx="4349383" cy="1234636"/>
              </a:xfrm>
              <a:prstGeom prst="parallelogram">
                <a:avLst>
                  <a:gd name="adj" fmla="val 0"/>
                </a:avLst>
              </a:prstGeom>
              <a:solidFill>
                <a:schemeClr val="tx2">
                  <a:lumMod val="75000"/>
                </a:schemeClr>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prstClr val="white"/>
                  </a:solidFill>
                  <a:latin typeface="Calibri"/>
                </a:endParaRPr>
              </a:p>
            </p:txBody>
          </p:sp>
          <p:sp>
            <p:nvSpPr>
              <p:cNvPr id="36" name="TextBox 35"/>
              <p:cNvSpPr txBox="1"/>
              <p:nvPr/>
            </p:nvSpPr>
            <p:spPr>
              <a:xfrm>
                <a:off x="8886520" y="2287272"/>
                <a:ext cx="1554449" cy="407536"/>
              </a:xfrm>
              <a:prstGeom prst="rect">
                <a:avLst/>
              </a:prstGeom>
              <a:noFill/>
            </p:spPr>
            <p:txBody>
              <a:bodyPr wrap="none" rtlCol="0">
                <a:spAutoFit/>
              </a:bodyPr>
              <a:lstStyle/>
              <a:p>
                <a:r>
                  <a:rPr lang="en-US" sz="1000" i="1" dirty="0" smtClean="0">
                    <a:solidFill>
                      <a:srgbClr val="FFFFFF"/>
                    </a:solidFill>
                    <a:latin typeface="BlairMdITC TT-Medium"/>
                    <a:cs typeface="BlairMdITC TT-Medium"/>
                  </a:rPr>
                  <a:t>Web</a:t>
                </a:r>
                <a:r>
                  <a:rPr lang="en-US" sz="1200" i="1" dirty="0" smtClean="0">
                    <a:solidFill>
                      <a:srgbClr val="FFFFFF"/>
                    </a:solidFill>
                    <a:latin typeface="BlairMdITC TT-Medium"/>
                    <a:cs typeface="BlairMdITC TT-Medium"/>
                  </a:rPr>
                  <a:t> </a:t>
                </a:r>
                <a:r>
                  <a:rPr lang="en-US" sz="1000" i="1" dirty="0" smtClean="0">
                    <a:solidFill>
                      <a:srgbClr val="FFFFFF"/>
                    </a:solidFill>
                    <a:latin typeface="BlairMdITC TT-Medium"/>
                    <a:cs typeface="BlairMdITC TT-Medium"/>
                  </a:rPr>
                  <a:t>APIs</a:t>
                </a:r>
                <a:endParaRPr lang="en-US" sz="1000" i="1" dirty="0">
                  <a:solidFill>
                    <a:srgbClr val="FFFFFF"/>
                  </a:solidFill>
                  <a:latin typeface="BlairMdITC TT-Medium"/>
                  <a:cs typeface="BlairMdITC TT-Medium"/>
                </a:endParaRPr>
              </a:p>
            </p:txBody>
          </p:sp>
        </p:grpSp>
        <p:pic>
          <p:nvPicPr>
            <p:cNvPr id="22" name="Picture 21"/>
            <p:cNvPicPr>
              <a:picLocks noChangeAspect="1"/>
            </p:cNvPicPr>
            <p:nvPr/>
          </p:nvPicPr>
          <p:blipFill>
            <a:blip r:embed="rId13">
              <a:extLst>
                <a:ext uri="{BEBA8EAE-BF5A-486C-A8C5-ECC9F3942E4B}">
                  <a14:imgProps xmlns:a14="http://schemas.microsoft.com/office/drawing/2010/main">
                    <a14:imgLayer r:embed="rId14">
                      <a14:imgEffect>
                        <a14:backgroundRemoval t="3715" b="96954" l="1667" r="97167">
                          <a14:foregroundMark x1="32375" y1="73180" x2="34292" y2="76597"/>
                          <a14:foregroundMark x1="25875" y1="73700" x2="25875" y2="73700"/>
                          <a14:foregroundMark x1="46750" y1="75929" x2="46750" y2="75929"/>
                          <a14:foregroundMark x1="64000" y1="77935" x2="64000" y2="77935"/>
                          <a14:foregroundMark x1="69667" y1="35513" x2="69667" y2="35513"/>
                          <a14:foregroundMark x1="32083" y1="50000" x2="32083" y2="50000"/>
                          <a14:foregroundMark x1="32500" y1="47623" x2="34917" y2="49777"/>
                          <a14:foregroundMark x1="30792" y1="21991" x2="30792" y2="21991"/>
                        </a14:backgroundRemoval>
                      </a14:imgEffect>
                      <a14:imgEffect>
                        <a14:colorTemperature colorTemp="4700"/>
                      </a14:imgEffect>
                    </a14:imgLayer>
                  </a14:imgProps>
                </a:ext>
              </a:extLst>
            </a:blip>
            <a:stretch>
              <a:fillRect/>
            </a:stretch>
          </p:blipFill>
          <p:spPr>
            <a:xfrm>
              <a:off x="11292894" y="2926935"/>
              <a:ext cx="1529280" cy="857671"/>
            </a:xfrm>
            <a:prstGeom prst="rect">
              <a:avLst/>
            </a:prstGeom>
          </p:spPr>
        </p:pic>
        <p:pic>
          <p:nvPicPr>
            <p:cNvPr id="23" name="Picture 22"/>
            <p:cNvPicPr>
              <a:picLocks noChangeAspect="1"/>
            </p:cNvPicPr>
            <p:nvPr/>
          </p:nvPicPr>
          <p:blipFill>
            <a:blip r:embed="rId15">
              <a:duotone>
                <a:schemeClr val="accent1">
                  <a:shade val="45000"/>
                  <a:satMod val="135000"/>
                </a:schemeClr>
                <a:prstClr val="white"/>
              </a:duotone>
            </a:blip>
            <a:stretch>
              <a:fillRect/>
            </a:stretch>
          </p:blipFill>
          <p:spPr>
            <a:xfrm>
              <a:off x="445552" y="4407054"/>
              <a:ext cx="896035" cy="903084"/>
            </a:xfrm>
            <a:prstGeom prst="rect">
              <a:avLst/>
            </a:prstGeom>
          </p:spPr>
        </p:pic>
        <p:pic>
          <p:nvPicPr>
            <p:cNvPr id="24" name="Picture 23"/>
            <p:cNvPicPr>
              <a:picLocks noChangeAspect="1"/>
            </p:cNvPicPr>
            <p:nvPr/>
          </p:nvPicPr>
          <p:blipFill>
            <a:blip r:embed="rId16">
              <a:lum bright="70000" contrast="-70000"/>
            </a:blip>
            <a:stretch>
              <a:fillRect/>
            </a:stretch>
          </p:blipFill>
          <p:spPr>
            <a:xfrm>
              <a:off x="2360510" y="4547305"/>
              <a:ext cx="1542107" cy="553577"/>
            </a:xfrm>
            <a:prstGeom prst="rect">
              <a:avLst/>
            </a:prstGeom>
          </p:spPr>
        </p:pic>
        <p:pic>
          <p:nvPicPr>
            <p:cNvPr id="25" name="Picture 24"/>
            <p:cNvPicPr>
              <a:picLocks noChangeAspect="1"/>
            </p:cNvPicPr>
            <p:nvPr/>
          </p:nvPicPr>
          <p:blipFill>
            <a:blip r:embed="rId17"/>
            <a:stretch>
              <a:fillRect/>
            </a:stretch>
          </p:blipFill>
          <p:spPr>
            <a:xfrm>
              <a:off x="1610958" y="767152"/>
              <a:ext cx="960511" cy="960511"/>
            </a:xfrm>
            <a:prstGeom prst="rect">
              <a:avLst/>
            </a:prstGeom>
          </p:spPr>
        </p:pic>
        <p:pic>
          <p:nvPicPr>
            <p:cNvPr id="26" name="Picture 25"/>
            <p:cNvPicPr>
              <a:picLocks noChangeAspect="1"/>
            </p:cNvPicPr>
            <p:nvPr/>
          </p:nvPicPr>
          <p:blipFill>
            <a:blip r:embed="rId17"/>
            <a:stretch>
              <a:fillRect/>
            </a:stretch>
          </p:blipFill>
          <p:spPr>
            <a:xfrm>
              <a:off x="2885453" y="762964"/>
              <a:ext cx="960511" cy="960511"/>
            </a:xfrm>
            <a:prstGeom prst="rect">
              <a:avLst/>
            </a:prstGeom>
          </p:spPr>
        </p:pic>
        <p:pic>
          <p:nvPicPr>
            <p:cNvPr id="27" name="Picture 26"/>
            <p:cNvPicPr>
              <a:picLocks noChangeAspect="1"/>
            </p:cNvPicPr>
            <p:nvPr/>
          </p:nvPicPr>
          <p:blipFill>
            <a:blip r:embed="rId17"/>
            <a:stretch>
              <a:fillRect/>
            </a:stretch>
          </p:blipFill>
          <p:spPr>
            <a:xfrm>
              <a:off x="4210806" y="775528"/>
              <a:ext cx="960511" cy="960511"/>
            </a:xfrm>
            <a:prstGeom prst="rect">
              <a:avLst/>
            </a:prstGeom>
          </p:spPr>
        </p:pic>
        <p:pic>
          <p:nvPicPr>
            <p:cNvPr id="28" name="Picture 27"/>
            <p:cNvPicPr>
              <a:picLocks noChangeAspect="1"/>
            </p:cNvPicPr>
            <p:nvPr/>
          </p:nvPicPr>
          <p:blipFill>
            <a:blip r:embed="rId17"/>
            <a:stretch>
              <a:fillRect/>
            </a:stretch>
          </p:blipFill>
          <p:spPr>
            <a:xfrm>
              <a:off x="5485301" y="771340"/>
              <a:ext cx="960511" cy="960511"/>
            </a:xfrm>
            <a:prstGeom prst="rect">
              <a:avLst/>
            </a:prstGeom>
          </p:spPr>
        </p:pic>
        <p:pic>
          <p:nvPicPr>
            <p:cNvPr id="29" name="Picture 28"/>
            <p:cNvPicPr>
              <a:picLocks noChangeAspect="1"/>
            </p:cNvPicPr>
            <p:nvPr/>
          </p:nvPicPr>
          <p:blipFill>
            <a:blip r:embed="rId17"/>
            <a:stretch>
              <a:fillRect/>
            </a:stretch>
          </p:blipFill>
          <p:spPr>
            <a:xfrm>
              <a:off x="6850879" y="792280"/>
              <a:ext cx="960511" cy="960511"/>
            </a:xfrm>
            <a:prstGeom prst="rect">
              <a:avLst/>
            </a:prstGeom>
          </p:spPr>
        </p:pic>
        <p:pic>
          <p:nvPicPr>
            <p:cNvPr id="30" name="Picture 29"/>
            <p:cNvPicPr>
              <a:picLocks noChangeAspect="1"/>
            </p:cNvPicPr>
            <p:nvPr/>
          </p:nvPicPr>
          <p:blipFill>
            <a:blip r:embed="rId17"/>
            <a:stretch>
              <a:fillRect/>
            </a:stretch>
          </p:blipFill>
          <p:spPr>
            <a:xfrm>
              <a:off x="8125374" y="788092"/>
              <a:ext cx="960511" cy="960511"/>
            </a:xfrm>
            <a:prstGeom prst="rect">
              <a:avLst/>
            </a:prstGeom>
          </p:spPr>
        </p:pic>
        <p:pic>
          <p:nvPicPr>
            <p:cNvPr id="31" name="Picture 30"/>
            <p:cNvPicPr>
              <a:picLocks noChangeAspect="1"/>
            </p:cNvPicPr>
            <p:nvPr/>
          </p:nvPicPr>
          <p:blipFill>
            <a:blip r:embed="rId17"/>
            <a:stretch>
              <a:fillRect/>
            </a:stretch>
          </p:blipFill>
          <p:spPr>
            <a:xfrm>
              <a:off x="9450727" y="800656"/>
              <a:ext cx="960511" cy="960511"/>
            </a:xfrm>
            <a:prstGeom prst="rect">
              <a:avLst/>
            </a:prstGeom>
          </p:spPr>
        </p:pic>
        <p:pic>
          <p:nvPicPr>
            <p:cNvPr id="32" name="Picture 31"/>
            <p:cNvPicPr>
              <a:picLocks noChangeAspect="1"/>
            </p:cNvPicPr>
            <p:nvPr/>
          </p:nvPicPr>
          <p:blipFill>
            <a:blip r:embed="rId17"/>
            <a:stretch>
              <a:fillRect/>
            </a:stretch>
          </p:blipFill>
          <p:spPr>
            <a:xfrm>
              <a:off x="10725222" y="796468"/>
              <a:ext cx="960511" cy="960511"/>
            </a:xfrm>
            <a:prstGeom prst="rect">
              <a:avLst/>
            </a:prstGeom>
          </p:spPr>
        </p:pic>
        <p:sp>
          <p:nvSpPr>
            <p:cNvPr id="33" name="TextBox 32"/>
            <p:cNvSpPr txBox="1"/>
            <p:nvPr/>
          </p:nvSpPr>
          <p:spPr>
            <a:xfrm>
              <a:off x="5825023" y="1885743"/>
              <a:ext cx="1112603" cy="261610"/>
            </a:xfrm>
            <a:prstGeom prst="rect">
              <a:avLst/>
            </a:prstGeom>
            <a:noFill/>
          </p:spPr>
          <p:txBody>
            <a:bodyPr wrap="none" rtlCol="0">
              <a:spAutoFit/>
            </a:bodyPr>
            <a:lstStyle/>
            <a:p>
              <a:pPr algn="ctr"/>
              <a:r>
                <a:rPr lang="en-US" sz="1100" i="1" dirty="0" smtClean="0">
                  <a:solidFill>
                    <a:schemeClr val="bg1">
                      <a:lumMod val="65000"/>
                    </a:schemeClr>
                  </a:solidFill>
                  <a:latin typeface="BlairMdITC TT-Medium"/>
                  <a:cs typeface="BlairMdITC TT-Medium"/>
                </a:rPr>
                <a:t>Internet</a:t>
              </a:r>
              <a:endParaRPr lang="en-US" sz="1100" i="1" dirty="0">
                <a:solidFill>
                  <a:schemeClr val="bg1">
                    <a:lumMod val="65000"/>
                  </a:schemeClr>
                </a:solidFill>
                <a:latin typeface="BlairMdITC TT-Medium"/>
                <a:cs typeface="BlairMdITC TT-Medium"/>
              </a:endParaRPr>
            </a:p>
          </p:txBody>
        </p:sp>
        <p:sp>
          <p:nvSpPr>
            <p:cNvPr id="34" name="TextBox 33"/>
            <p:cNvSpPr txBox="1"/>
            <p:nvPr/>
          </p:nvSpPr>
          <p:spPr>
            <a:xfrm>
              <a:off x="11493982" y="891692"/>
              <a:ext cx="1866508" cy="261608"/>
            </a:xfrm>
            <a:prstGeom prst="rect">
              <a:avLst/>
            </a:prstGeom>
            <a:noFill/>
          </p:spPr>
          <p:txBody>
            <a:bodyPr wrap="square" rtlCol="0">
              <a:spAutoFit/>
            </a:bodyPr>
            <a:lstStyle/>
            <a:p>
              <a:pPr algn="ctr"/>
              <a:r>
                <a:rPr lang="en-US" sz="1100" i="1" dirty="0" smtClean="0">
                  <a:solidFill>
                    <a:schemeClr val="bg1">
                      <a:lumMod val="65000"/>
                    </a:schemeClr>
                  </a:solidFill>
                  <a:latin typeface="BlairMdITC TT-Medium"/>
                  <a:cs typeface="BlairMdITC TT-Medium"/>
                </a:rPr>
                <a:t>LSST Users</a:t>
              </a:r>
              <a:endParaRPr lang="en-US" sz="1100" i="1" dirty="0">
                <a:solidFill>
                  <a:schemeClr val="bg1">
                    <a:lumMod val="65000"/>
                  </a:schemeClr>
                </a:solidFill>
                <a:latin typeface="BlairMdITC TT-Medium"/>
                <a:cs typeface="BlairMdITC TT-Medium"/>
              </a:endParaRPr>
            </a:p>
          </p:txBody>
        </p:sp>
      </p:grpSp>
    </p:spTree>
    <p:extLst>
      <p:ext uri="{BB962C8B-B14F-4D97-AF65-F5344CB8AC3E}">
        <p14:creationId xmlns:p14="http://schemas.microsoft.com/office/powerpoint/2010/main" val="5116122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6934200" cy="557213"/>
          </a:xfrm>
        </p:spPr>
        <p:txBody>
          <a:bodyPr/>
          <a:lstStyle/>
          <a:p>
            <a:r>
              <a:rPr lang="en-US" dirty="0" smtClean="0"/>
              <a:t>LSST Portal: The Web </a:t>
            </a:r>
            <a:r>
              <a:rPr lang="en-US" dirty="0"/>
              <a:t>W</a:t>
            </a:r>
            <a:r>
              <a:rPr lang="en-US" dirty="0" smtClean="0"/>
              <a:t>indow into the </a:t>
            </a:r>
            <a:r>
              <a:rPr lang="en-US" smtClean="0"/>
              <a:t>LSST Archive</a:t>
            </a:r>
            <a:endParaRPr lang="en-US" dirty="0"/>
          </a:p>
        </p:txBody>
      </p:sp>
      <p:sp>
        <p:nvSpPr>
          <p:cNvPr id="30" name="TextBox 29"/>
          <p:cNvSpPr txBox="1"/>
          <p:nvPr/>
        </p:nvSpPr>
        <p:spPr>
          <a:xfrm>
            <a:off x="228600" y="3810000"/>
            <a:ext cx="8762999" cy="2308324"/>
          </a:xfrm>
          <a:prstGeom prst="rect">
            <a:avLst/>
          </a:prstGeom>
          <a:noFill/>
        </p:spPr>
        <p:txBody>
          <a:bodyPr wrap="square" rtlCol="0">
            <a:spAutoFit/>
          </a:bodyPr>
          <a:lstStyle/>
          <a:p>
            <a:r>
              <a:rPr lang="en-US" sz="1600" dirty="0" smtClean="0"/>
              <a:t>The Web Portal to the archive will enable browsing and visualization of the available datasets in ways the users are accustomed to at archives such as IRSA, MAST, or the SDSS archive, with an added level of interactivity.</a:t>
            </a:r>
          </a:p>
          <a:p>
            <a:endParaRPr lang="en-US" sz="1600" dirty="0"/>
          </a:p>
          <a:p>
            <a:r>
              <a:rPr lang="en-US" sz="1600" dirty="0" smtClean="0"/>
              <a:t>Through the Portal, the users will be able to view the LSST images, request subsets of data (via simple forms or SQL queries), construct simple plots, and generally explore the LSST dataset in a way that allows them to identify and access (subsets of) data required by their science case.</a:t>
            </a:r>
          </a:p>
          <a:p>
            <a:endParaRPr lang="en-US" sz="1600" dirty="0"/>
          </a:p>
          <a:p>
            <a:r>
              <a:rPr lang="en-US" sz="1600" dirty="0" smtClean="0"/>
              <a:t>This will all be backed by a </a:t>
            </a:r>
            <a:r>
              <a:rPr lang="en-US" sz="1600" dirty="0" err="1" smtClean="0"/>
              <a:t>petascale</a:t>
            </a:r>
            <a:r>
              <a:rPr lang="en-US" sz="1600" dirty="0" smtClean="0"/>
              <a:t>-capable RDBMS.</a:t>
            </a:r>
            <a:endParaRPr lang="en-US" sz="1600" dirty="0"/>
          </a:p>
        </p:txBody>
      </p:sp>
      <p:grpSp>
        <p:nvGrpSpPr>
          <p:cNvPr id="11" name="Group 10"/>
          <p:cNvGrpSpPr/>
          <p:nvPr/>
        </p:nvGrpSpPr>
        <p:grpSpPr>
          <a:xfrm>
            <a:off x="228600" y="1038454"/>
            <a:ext cx="8611890" cy="2442704"/>
            <a:chOff x="-283173" y="2327177"/>
            <a:chExt cx="13400259" cy="3593842"/>
          </a:xfrm>
        </p:grpSpPr>
        <p:sp>
          <p:nvSpPr>
            <p:cNvPr id="13" name="Parallelogram 12"/>
            <p:cNvSpPr/>
            <p:nvPr/>
          </p:nvSpPr>
          <p:spPr>
            <a:xfrm flipH="1">
              <a:off x="-283173" y="2362200"/>
              <a:ext cx="13400259" cy="3558819"/>
            </a:xfrm>
            <a:prstGeom prst="parallelogram">
              <a:avLst>
                <a:gd name="adj" fmla="val 0"/>
              </a:avLst>
            </a:prstGeom>
            <a:solidFill>
              <a:schemeClr val="accent1"/>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prstClr val="white"/>
                </a:solidFill>
                <a:latin typeface="Calibri"/>
              </a:endParaRPr>
            </a:p>
          </p:txBody>
        </p:sp>
        <p:grpSp>
          <p:nvGrpSpPr>
            <p:cNvPr id="17" name="Group 16"/>
            <p:cNvGrpSpPr/>
            <p:nvPr/>
          </p:nvGrpSpPr>
          <p:grpSpPr>
            <a:xfrm>
              <a:off x="4226487" y="2759099"/>
              <a:ext cx="4349383" cy="1234636"/>
              <a:chOff x="8444654" y="1787292"/>
              <a:chExt cx="4349383" cy="1234636"/>
            </a:xfrm>
          </p:grpSpPr>
          <p:sp>
            <p:nvSpPr>
              <p:cNvPr id="72" name="Parallelogram 71"/>
              <p:cNvSpPr/>
              <p:nvPr/>
            </p:nvSpPr>
            <p:spPr>
              <a:xfrm flipH="1">
                <a:off x="8444654" y="1787292"/>
                <a:ext cx="4349383" cy="1234636"/>
              </a:xfrm>
              <a:prstGeom prst="parallelogram">
                <a:avLst>
                  <a:gd name="adj" fmla="val 0"/>
                </a:avLst>
              </a:prstGeom>
              <a:solidFill>
                <a:schemeClr val="tx2">
                  <a:lumMod val="75000"/>
                </a:schemeClr>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prstClr val="white"/>
                  </a:solidFill>
                  <a:latin typeface="Calibri"/>
                </a:endParaRPr>
              </a:p>
            </p:txBody>
          </p:sp>
          <p:pic>
            <p:nvPicPr>
              <p:cNvPr id="73" name="Picture 72"/>
              <p:cNvPicPr>
                <a:picLocks noChangeAspect="1"/>
              </p:cNvPicPr>
              <p:nvPr/>
            </p:nvPicPr>
            <p:blipFill>
              <a:blip r:embed="rId2">
                <a:duotone>
                  <a:schemeClr val="bg2">
                    <a:shade val="45000"/>
                    <a:satMod val="135000"/>
                  </a:schemeClr>
                  <a:prstClr val="white"/>
                </a:duotone>
              </a:blip>
              <a:stretch>
                <a:fillRect/>
              </a:stretch>
            </p:blipFill>
            <p:spPr>
              <a:xfrm>
                <a:off x="11465475" y="1955128"/>
                <a:ext cx="838200" cy="838200"/>
              </a:xfrm>
              <a:prstGeom prst="rect">
                <a:avLst/>
              </a:prstGeom>
            </p:spPr>
          </p:pic>
          <p:sp>
            <p:nvSpPr>
              <p:cNvPr id="74" name="TextBox 73"/>
              <p:cNvSpPr txBox="1"/>
              <p:nvPr/>
            </p:nvSpPr>
            <p:spPr>
              <a:xfrm>
                <a:off x="9152067" y="2287272"/>
                <a:ext cx="1968503" cy="362254"/>
              </a:xfrm>
              <a:prstGeom prst="rect">
                <a:avLst/>
              </a:prstGeom>
              <a:noFill/>
            </p:spPr>
            <p:txBody>
              <a:bodyPr wrap="none" rtlCol="0">
                <a:spAutoFit/>
              </a:bodyPr>
              <a:lstStyle/>
              <a:p>
                <a:r>
                  <a:rPr lang="en-US" sz="1000" i="1" dirty="0" err="1" smtClean="0">
                    <a:solidFill>
                      <a:srgbClr val="FFFFFF"/>
                    </a:solidFill>
                    <a:latin typeface="BlairMdITC TT-Medium"/>
                    <a:cs typeface="BlairMdITC TT-Medium"/>
                  </a:rPr>
                  <a:t>JupyterLab</a:t>
                </a:r>
                <a:endParaRPr lang="en-US" sz="1000" i="1" dirty="0">
                  <a:solidFill>
                    <a:srgbClr val="FFFFFF"/>
                  </a:solidFill>
                  <a:latin typeface="BlairMdITC TT-Medium"/>
                  <a:cs typeface="BlairMdITC TT-Medium"/>
                </a:endParaRPr>
              </a:p>
            </p:txBody>
          </p:sp>
        </p:grpSp>
        <p:grpSp>
          <p:nvGrpSpPr>
            <p:cNvPr id="18" name="Group 17"/>
            <p:cNvGrpSpPr/>
            <p:nvPr/>
          </p:nvGrpSpPr>
          <p:grpSpPr>
            <a:xfrm>
              <a:off x="4121974" y="4137422"/>
              <a:ext cx="2363041" cy="1600200"/>
              <a:chOff x="4522887" y="3028110"/>
              <a:chExt cx="2363041" cy="1600200"/>
            </a:xfrm>
          </p:grpSpPr>
          <p:sp>
            <p:nvSpPr>
              <p:cNvPr id="69" name="Parallelogram 68"/>
              <p:cNvSpPr/>
              <p:nvPr/>
            </p:nvSpPr>
            <p:spPr>
              <a:xfrm flipH="1">
                <a:off x="4613870" y="3028110"/>
                <a:ext cx="2145385" cy="1600200"/>
              </a:xfrm>
              <a:prstGeom prst="parallelogram">
                <a:avLst>
                  <a:gd name="adj" fmla="val 0"/>
                </a:avLst>
              </a:prstGeom>
              <a:solidFill>
                <a:schemeClr val="tx2">
                  <a:lumMod val="50000"/>
                </a:schemeClr>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prstClr val="white"/>
                  </a:solidFill>
                  <a:latin typeface="Calibri"/>
                </a:endParaRPr>
              </a:p>
            </p:txBody>
          </p:sp>
          <p:sp>
            <p:nvSpPr>
              <p:cNvPr id="70" name="TextBox 69"/>
              <p:cNvSpPr txBox="1"/>
              <p:nvPr/>
            </p:nvSpPr>
            <p:spPr>
              <a:xfrm>
                <a:off x="4522887" y="4247310"/>
                <a:ext cx="2363041" cy="370933"/>
              </a:xfrm>
              <a:prstGeom prst="rect">
                <a:avLst/>
              </a:prstGeom>
              <a:noFill/>
            </p:spPr>
            <p:txBody>
              <a:bodyPr wrap="none" rtlCol="0">
                <a:spAutoFit/>
              </a:bodyPr>
              <a:lstStyle/>
              <a:p>
                <a:pPr algn="ctr"/>
                <a:r>
                  <a:rPr lang="en-US" sz="800" i="1" dirty="0" smtClean="0">
                    <a:solidFill>
                      <a:srgbClr val="FFFFFF"/>
                    </a:solidFill>
                    <a:latin typeface="BlairMdITC TT-Medium"/>
                    <a:cs typeface="BlairMdITC TT-Medium"/>
                  </a:rPr>
                  <a:t>User Databases</a:t>
                </a:r>
                <a:endParaRPr lang="en-US" sz="800" i="1" dirty="0">
                  <a:solidFill>
                    <a:srgbClr val="FFFFFF"/>
                  </a:solidFill>
                  <a:latin typeface="BlairMdITC TT-Medium"/>
                  <a:cs typeface="BlairMdITC TT-Medium"/>
                </a:endParaRPr>
              </a:p>
            </p:txBody>
          </p:sp>
          <p:pic>
            <p:nvPicPr>
              <p:cNvPr id="71" name="Picture 70"/>
              <p:cNvPicPr>
                <a:picLocks noChangeAspect="1"/>
              </p:cNvPicPr>
              <p:nvPr/>
            </p:nvPicPr>
            <p:blipFill>
              <a:blip r:embed="rId3">
                <a:duotone>
                  <a:schemeClr val="accent1">
                    <a:shade val="45000"/>
                    <a:satMod val="135000"/>
                  </a:schemeClr>
                  <a:prstClr val="white"/>
                </a:duotone>
              </a:blip>
              <a:stretch>
                <a:fillRect/>
              </a:stretch>
            </p:blipFill>
            <p:spPr>
              <a:xfrm>
                <a:off x="5331428" y="3353230"/>
                <a:ext cx="685800" cy="685800"/>
              </a:xfrm>
              <a:prstGeom prst="rect">
                <a:avLst/>
              </a:prstGeom>
            </p:spPr>
          </p:pic>
        </p:grpSp>
        <p:sp>
          <p:nvSpPr>
            <p:cNvPr id="19" name="TextBox 18"/>
            <p:cNvSpPr txBox="1"/>
            <p:nvPr/>
          </p:nvSpPr>
          <p:spPr>
            <a:xfrm>
              <a:off x="4066489" y="2327177"/>
              <a:ext cx="4758646" cy="476913"/>
            </a:xfrm>
            <a:prstGeom prst="rect">
              <a:avLst/>
            </a:prstGeom>
            <a:noFill/>
          </p:spPr>
          <p:txBody>
            <a:bodyPr wrap="none" rtlCol="0">
              <a:spAutoFit/>
            </a:bodyPr>
            <a:lstStyle/>
            <a:p>
              <a:pPr algn="ctr"/>
              <a:r>
                <a:rPr lang="en-US" sz="1200" i="1" dirty="0" smtClean="0">
                  <a:solidFill>
                    <a:schemeClr val="bg1"/>
                  </a:solidFill>
                  <a:latin typeface="BlairMdITC TT-Medium"/>
                  <a:cs typeface="BlairMdITC TT-Medium"/>
                </a:rPr>
                <a:t>LSST Science Platform</a:t>
              </a:r>
              <a:endParaRPr lang="en-US" sz="1200" i="1" dirty="0">
                <a:solidFill>
                  <a:schemeClr val="bg1"/>
                </a:solidFill>
                <a:latin typeface="BlairMdITC TT-Medium"/>
                <a:cs typeface="BlairMdITC TT-Medium"/>
              </a:endParaRPr>
            </a:p>
          </p:txBody>
        </p:sp>
        <p:grpSp>
          <p:nvGrpSpPr>
            <p:cNvPr id="20" name="Group 19"/>
            <p:cNvGrpSpPr/>
            <p:nvPr/>
          </p:nvGrpSpPr>
          <p:grpSpPr>
            <a:xfrm>
              <a:off x="10750202" y="4137422"/>
              <a:ext cx="2360281" cy="1600200"/>
              <a:chOff x="6743840" y="3028110"/>
              <a:chExt cx="2360281" cy="1600200"/>
            </a:xfrm>
          </p:grpSpPr>
          <p:sp>
            <p:nvSpPr>
              <p:cNvPr id="62" name="Parallelogram 61"/>
              <p:cNvSpPr/>
              <p:nvPr/>
            </p:nvSpPr>
            <p:spPr>
              <a:xfrm flipH="1">
                <a:off x="6815703" y="3028110"/>
                <a:ext cx="2145385" cy="1600200"/>
              </a:xfrm>
              <a:prstGeom prst="parallelogram">
                <a:avLst>
                  <a:gd name="adj" fmla="val 0"/>
                </a:avLst>
              </a:prstGeom>
              <a:solidFill>
                <a:srgbClr val="10253F"/>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prstClr val="white"/>
                  </a:solidFill>
                  <a:latin typeface="Calibri"/>
                </a:endParaRPr>
              </a:p>
            </p:txBody>
          </p:sp>
          <p:sp>
            <p:nvSpPr>
              <p:cNvPr id="63" name="TextBox 62"/>
              <p:cNvSpPr txBox="1"/>
              <p:nvPr/>
            </p:nvSpPr>
            <p:spPr>
              <a:xfrm>
                <a:off x="6743840" y="4247310"/>
                <a:ext cx="2360281" cy="370933"/>
              </a:xfrm>
              <a:prstGeom prst="rect">
                <a:avLst/>
              </a:prstGeom>
              <a:noFill/>
            </p:spPr>
            <p:txBody>
              <a:bodyPr wrap="none" rtlCol="0">
                <a:spAutoFit/>
              </a:bodyPr>
              <a:lstStyle/>
              <a:p>
                <a:pPr algn="ctr"/>
                <a:r>
                  <a:rPr lang="en-US" sz="800" i="1" dirty="0" smtClean="0">
                    <a:solidFill>
                      <a:srgbClr val="FFFFFF"/>
                    </a:solidFill>
                    <a:latin typeface="BlairMdITC TT-Medium"/>
                    <a:cs typeface="BlairMdITC TT-Medium"/>
                  </a:rPr>
                  <a:t>Software Tools</a:t>
                </a:r>
                <a:endParaRPr lang="en-US" sz="800" i="1" dirty="0">
                  <a:solidFill>
                    <a:srgbClr val="FFFFFF"/>
                  </a:solidFill>
                  <a:latin typeface="BlairMdITC TT-Medium"/>
                  <a:cs typeface="BlairMdITC TT-Medium"/>
                </a:endParaRPr>
              </a:p>
            </p:txBody>
          </p:sp>
          <p:pic>
            <p:nvPicPr>
              <p:cNvPr id="64" name="Picture 63"/>
              <p:cNvPicPr>
                <a:picLocks noChangeAspect="1"/>
              </p:cNvPicPr>
              <p:nvPr/>
            </p:nvPicPr>
            <p:blipFill>
              <a:blip r:embed="rId4">
                <a:duotone>
                  <a:schemeClr val="accent1">
                    <a:shade val="45000"/>
                    <a:satMod val="135000"/>
                  </a:schemeClr>
                  <a:prstClr val="white"/>
                </a:duotone>
              </a:blip>
              <a:stretch>
                <a:fillRect/>
              </a:stretch>
            </p:blipFill>
            <p:spPr>
              <a:xfrm>
                <a:off x="7335662" y="3749284"/>
                <a:ext cx="365097" cy="365097"/>
              </a:xfrm>
              <a:prstGeom prst="rect">
                <a:avLst/>
              </a:prstGeom>
            </p:spPr>
          </p:pic>
          <p:pic>
            <p:nvPicPr>
              <p:cNvPr id="65" name="Picture 64"/>
              <p:cNvPicPr>
                <a:picLocks noChangeAspect="1"/>
              </p:cNvPicPr>
              <p:nvPr/>
            </p:nvPicPr>
            <p:blipFill>
              <a:blip r:embed="rId5">
                <a:duotone>
                  <a:schemeClr val="accent1">
                    <a:shade val="45000"/>
                    <a:satMod val="135000"/>
                  </a:schemeClr>
                  <a:prstClr val="white"/>
                </a:duotone>
              </a:blip>
              <a:stretch>
                <a:fillRect/>
              </a:stretch>
            </p:blipFill>
            <p:spPr>
              <a:xfrm>
                <a:off x="7871573" y="3919766"/>
                <a:ext cx="549303" cy="205989"/>
              </a:xfrm>
              <a:prstGeom prst="rect">
                <a:avLst/>
              </a:prstGeom>
            </p:spPr>
          </p:pic>
          <p:pic>
            <p:nvPicPr>
              <p:cNvPr id="66" name="Picture 65"/>
              <p:cNvPicPr>
                <a:picLocks noChangeAspect="1"/>
              </p:cNvPicPr>
              <p:nvPr/>
            </p:nvPicPr>
            <p:blipFill>
              <a:blip r:embed="rId6">
                <a:duotone>
                  <a:schemeClr val="accent1">
                    <a:shade val="45000"/>
                    <a:satMod val="135000"/>
                  </a:schemeClr>
                  <a:prstClr val="white"/>
                </a:duotone>
              </a:blip>
              <a:stretch>
                <a:fillRect/>
              </a:stretch>
            </p:blipFill>
            <p:spPr>
              <a:xfrm>
                <a:off x="7977807" y="3266754"/>
                <a:ext cx="479174" cy="448028"/>
              </a:xfrm>
              <a:prstGeom prst="rect">
                <a:avLst/>
              </a:prstGeom>
            </p:spPr>
          </p:pic>
          <p:pic>
            <p:nvPicPr>
              <p:cNvPr id="67" name="Picture 66"/>
              <p:cNvPicPr>
                <a:picLocks noChangeAspect="1"/>
              </p:cNvPicPr>
              <p:nvPr/>
            </p:nvPicPr>
            <p:blipFill rotWithShape="1">
              <a:blip r:embed="rId7">
                <a:duotone>
                  <a:schemeClr val="accent1">
                    <a:shade val="45000"/>
                    <a:satMod val="135000"/>
                  </a:schemeClr>
                  <a:prstClr val="white"/>
                </a:duotone>
                <a:extLst>
                  <a:ext uri="{BEBA8EAE-BF5A-486C-A8C5-ECC9F3942E4B}">
                    <a14:imgProps xmlns:a14="http://schemas.microsoft.com/office/drawing/2010/main">
                      <a14:imgLayer r:embed="rId8">
                        <a14:imgEffect>
                          <a14:saturation sat="0"/>
                        </a14:imgEffect>
                      </a14:imgLayer>
                    </a14:imgProps>
                  </a:ext>
                </a:extLst>
              </a:blip>
              <a:srcRect l="6713" t="10108" r="3828" b="29474"/>
              <a:stretch/>
            </p:blipFill>
            <p:spPr>
              <a:xfrm>
                <a:off x="7276706" y="3353230"/>
                <a:ext cx="671303" cy="170012"/>
              </a:xfrm>
              <a:prstGeom prst="rect">
                <a:avLst/>
              </a:prstGeom>
            </p:spPr>
          </p:pic>
          <p:pic>
            <p:nvPicPr>
              <p:cNvPr id="68" name="Picture 67"/>
              <p:cNvPicPr>
                <a:picLocks noChangeAspect="1"/>
              </p:cNvPicPr>
              <p:nvPr/>
            </p:nvPicPr>
            <p:blipFill rotWithShape="1">
              <a:blip r:embed="rId9">
                <a:duotone>
                  <a:schemeClr val="accent1">
                    <a:shade val="45000"/>
                    <a:satMod val="135000"/>
                  </a:schemeClr>
                  <a:prstClr val="white"/>
                </a:duotone>
              </a:blip>
              <a:srcRect l="32153" r="33069" b="33786"/>
              <a:stretch/>
            </p:blipFill>
            <p:spPr>
              <a:xfrm>
                <a:off x="7676115" y="3560266"/>
                <a:ext cx="351086" cy="334218"/>
              </a:xfrm>
              <a:prstGeom prst="rect">
                <a:avLst/>
              </a:prstGeom>
            </p:spPr>
          </p:pic>
        </p:grpSp>
        <p:grpSp>
          <p:nvGrpSpPr>
            <p:cNvPr id="21" name="Group 20"/>
            <p:cNvGrpSpPr/>
            <p:nvPr/>
          </p:nvGrpSpPr>
          <p:grpSpPr>
            <a:xfrm>
              <a:off x="8516073" y="4137422"/>
              <a:ext cx="2371319" cy="1600200"/>
              <a:chOff x="4509711" y="3028110"/>
              <a:chExt cx="2371319" cy="1600200"/>
            </a:xfrm>
          </p:grpSpPr>
          <p:grpSp>
            <p:nvGrpSpPr>
              <p:cNvPr id="57" name="Group 56"/>
              <p:cNvGrpSpPr/>
              <p:nvPr/>
            </p:nvGrpSpPr>
            <p:grpSpPr>
              <a:xfrm>
                <a:off x="4509711" y="3028110"/>
                <a:ext cx="2371319" cy="1600200"/>
                <a:chOff x="105807" y="3028110"/>
                <a:chExt cx="2371319" cy="1600200"/>
              </a:xfrm>
            </p:grpSpPr>
            <p:sp>
              <p:nvSpPr>
                <p:cNvPr id="59" name="Parallelogram 58"/>
                <p:cNvSpPr/>
                <p:nvPr/>
              </p:nvSpPr>
              <p:spPr>
                <a:xfrm flipH="1">
                  <a:off x="206596" y="3028110"/>
                  <a:ext cx="2145385" cy="1600200"/>
                </a:xfrm>
                <a:prstGeom prst="parallelogram">
                  <a:avLst>
                    <a:gd name="adj" fmla="val 0"/>
                  </a:avLst>
                </a:prstGeom>
                <a:solidFill>
                  <a:srgbClr val="10253F"/>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prstClr val="white"/>
                    </a:solidFill>
                    <a:latin typeface="Calibri"/>
                  </a:endParaRPr>
                </a:p>
              </p:txBody>
            </p:sp>
            <p:pic>
              <p:nvPicPr>
                <p:cNvPr id="60" name="Picture 59"/>
                <p:cNvPicPr>
                  <a:picLocks noChangeAspect="1"/>
                </p:cNvPicPr>
                <p:nvPr/>
              </p:nvPicPr>
              <p:blipFill>
                <a:blip r:embed="rId10">
                  <a:alphaModFix amt="80000"/>
                  <a:duotone>
                    <a:schemeClr val="accent1">
                      <a:shade val="45000"/>
                      <a:satMod val="135000"/>
                    </a:schemeClr>
                    <a:prstClr val="white"/>
                  </a:duotone>
                </a:blip>
                <a:stretch>
                  <a:fillRect/>
                </a:stretch>
              </p:blipFill>
              <p:spPr>
                <a:xfrm flipH="1">
                  <a:off x="1226941" y="3377433"/>
                  <a:ext cx="359340" cy="685800"/>
                </a:xfrm>
                <a:prstGeom prst="rect">
                  <a:avLst/>
                </a:prstGeom>
                <a:noFill/>
              </p:spPr>
            </p:pic>
            <p:sp>
              <p:nvSpPr>
                <p:cNvPr id="61" name="TextBox 60"/>
                <p:cNvSpPr txBox="1"/>
                <p:nvPr/>
              </p:nvSpPr>
              <p:spPr>
                <a:xfrm>
                  <a:off x="105807" y="4247310"/>
                  <a:ext cx="2371319" cy="370933"/>
                </a:xfrm>
                <a:prstGeom prst="rect">
                  <a:avLst/>
                </a:prstGeom>
                <a:noFill/>
              </p:spPr>
              <p:txBody>
                <a:bodyPr wrap="none" rtlCol="0">
                  <a:spAutoFit/>
                </a:bodyPr>
                <a:lstStyle/>
                <a:p>
                  <a:pPr algn="ctr"/>
                  <a:r>
                    <a:rPr lang="en-US" sz="800" i="1" dirty="0" smtClean="0">
                      <a:solidFill>
                        <a:srgbClr val="FFFFFF"/>
                      </a:solidFill>
                      <a:latin typeface="BlairMdITC TT-Medium"/>
                      <a:cs typeface="BlairMdITC TT-Medium"/>
                    </a:rPr>
                    <a:t>User Computing</a:t>
                  </a:r>
                  <a:endParaRPr lang="en-US" sz="800" i="1" dirty="0">
                    <a:solidFill>
                      <a:srgbClr val="FFFFFF"/>
                    </a:solidFill>
                    <a:latin typeface="BlairMdITC TT-Medium"/>
                    <a:cs typeface="BlairMdITC TT-Medium"/>
                  </a:endParaRPr>
                </a:p>
              </p:txBody>
            </p:sp>
          </p:grpSp>
          <p:pic>
            <p:nvPicPr>
              <p:cNvPr id="58" name="Picture 57"/>
              <p:cNvPicPr>
                <a:picLocks noChangeAspect="1"/>
              </p:cNvPicPr>
              <p:nvPr/>
            </p:nvPicPr>
            <p:blipFill>
              <a:blip r:embed="rId10">
                <a:alphaModFix amt="80000"/>
                <a:duotone>
                  <a:schemeClr val="accent1">
                    <a:shade val="45000"/>
                    <a:satMod val="135000"/>
                  </a:schemeClr>
                  <a:prstClr val="white"/>
                </a:duotone>
              </a:blip>
              <a:stretch>
                <a:fillRect/>
              </a:stretch>
            </p:blipFill>
            <p:spPr>
              <a:xfrm flipH="1">
                <a:off x="5321505" y="3376381"/>
                <a:ext cx="359340" cy="685800"/>
              </a:xfrm>
              <a:prstGeom prst="rect">
                <a:avLst/>
              </a:prstGeom>
              <a:noFill/>
            </p:spPr>
          </p:pic>
        </p:grpSp>
        <p:grpSp>
          <p:nvGrpSpPr>
            <p:cNvPr id="22" name="Group 21"/>
            <p:cNvGrpSpPr/>
            <p:nvPr/>
          </p:nvGrpSpPr>
          <p:grpSpPr>
            <a:xfrm>
              <a:off x="6416957" y="4137422"/>
              <a:ext cx="2145385" cy="1600200"/>
              <a:chOff x="10635124" y="3165615"/>
              <a:chExt cx="2145385" cy="1600200"/>
            </a:xfrm>
          </p:grpSpPr>
          <p:grpSp>
            <p:nvGrpSpPr>
              <p:cNvPr id="53" name="Group 52"/>
              <p:cNvGrpSpPr/>
              <p:nvPr/>
            </p:nvGrpSpPr>
            <p:grpSpPr>
              <a:xfrm>
                <a:off x="10635124" y="3165615"/>
                <a:ext cx="2145385" cy="1600200"/>
                <a:chOff x="2410595" y="3028110"/>
                <a:chExt cx="2145385" cy="1600200"/>
              </a:xfrm>
            </p:grpSpPr>
            <p:sp>
              <p:nvSpPr>
                <p:cNvPr id="55" name="Parallelogram 54"/>
                <p:cNvSpPr/>
                <p:nvPr/>
              </p:nvSpPr>
              <p:spPr>
                <a:xfrm flipH="1">
                  <a:off x="2410595" y="3028110"/>
                  <a:ext cx="2145385" cy="1600200"/>
                </a:xfrm>
                <a:prstGeom prst="parallelogram">
                  <a:avLst>
                    <a:gd name="adj" fmla="val 0"/>
                  </a:avLst>
                </a:prstGeom>
                <a:solidFill>
                  <a:srgbClr val="10253F"/>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prstClr val="white"/>
                    </a:solidFill>
                    <a:latin typeface="Calibri"/>
                  </a:endParaRPr>
                </a:p>
              </p:txBody>
            </p:sp>
            <p:sp>
              <p:nvSpPr>
                <p:cNvPr id="56" name="TextBox 55"/>
                <p:cNvSpPr txBox="1"/>
                <p:nvPr/>
              </p:nvSpPr>
              <p:spPr>
                <a:xfrm>
                  <a:off x="2670984" y="4247310"/>
                  <a:ext cx="1626143" cy="370933"/>
                </a:xfrm>
                <a:prstGeom prst="rect">
                  <a:avLst/>
                </a:prstGeom>
                <a:noFill/>
              </p:spPr>
              <p:txBody>
                <a:bodyPr wrap="none" rtlCol="0">
                  <a:spAutoFit/>
                </a:bodyPr>
                <a:lstStyle/>
                <a:p>
                  <a:pPr algn="ctr"/>
                  <a:r>
                    <a:rPr lang="en-US" sz="800" i="1" dirty="0" smtClean="0">
                      <a:solidFill>
                        <a:srgbClr val="FFFFFF"/>
                      </a:solidFill>
                      <a:latin typeface="BlairMdITC TT-Medium"/>
                      <a:cs typeface="BlairMdITC TT-Medium"/>
                    </a:rPr>
                    <a:t>User Files</a:t>
                  </a:r>
                  <a:endParaRPr lang="en-US" sz="800" i="1" dirty="0">
                    <a:solidFill>
                      <a:srgbClr val="FFFFFF"/>
                    </a:solidFill>
                    <a:latin typeface="BlairMdITC TT-Medium"/>
                    <a:cs typeface="BlairMdITC TT-Medium"/>
                  </a:endParaRPr>
                </a:p>
              </p:txBody>
            </p:sp>
          </p:grpSp>
          <p:pic>
            <p:nvPicPr>
              <p:cNvPr id="54" name="Picture 53"/>
              <p:cNvPicPr>
                <a:picLocks noChangeAspect="1"/>
              </p:cNvPicPr>
              <p:nvPr/>
            </p:nvPicPr>
            <p:blipFill>
              <a:blip r:embed="rId11">
                <a:clrChange>
                  <a:clrFrom>
                    <a:srgbClr val="FFFFFF"/>
                  </a:clrFrom>
                  <a:clrTo>
                    <a:srgbClr val="FFFFFF">
                      <a:alpha val="0"/>
                    </a:srgbClr>
                  </a:clrTo>
                </a:clrChange>
              </a:blip>
              <a:stretch>
                <a:fillRect/>
              </a:stretch>
            </p:blipFill>
            <p:spPr>
              <a:xfrm>
                <a:off x="11418853" y="3553591"/>
                <a:ext cx="633685" cy="597395"/>
              </a:xfrm>
              <a:prstGeom prst="rect">
                <a:avLst/>
              </a:prstGeom>
            </p:spPr>
          </p:pic>
        </p:grpSp>
        <p:grpSp>
          <p:nvGrpSpPr>
            <p:cNvPr id="23" name="Group 22"/>
            <p:cNvGrpSpPr/>
            <p:nvPr/>
          </p:nvGrpSpPr>
          <p:grpSpPr>
            <a:xfrm>
              <a:off x="-190948" y="4141610"/>
              <a:ext cx="2198562" cy="1600200"/>
              <a:chOff x="4613870" y="3028110"/>
              <a:chExt cx="2198562" cy="1600200"/>
            </a:xfrm>
          </p:grpSpPr>
          <p:sp>
            <p:nvSpPr>
              <p:cNvPr id="51" name="Parallelogram 50"/>
              <p:cNvSpPr/>
              <p:nvPr/>
            </p:nvSpPr>
            <p:spPr>
              <a:xfrm flipH="1">
                <a:off x="4613870" y="3028110"/>
                <a:ext cx="2145385" cy="1600200"/>
              </a:xfrm>
              <a:prstGeom prst="parallelogram">
                <a:avLst>
                  <a:gd name="adj" fmla="val 0"/>
                </a:avLst>
              </a:prstGeom>
              <a:solidFill>
                <a:schemeClr val="tx2">
                  <a:lumMod val="50000"/>
                </a:schemeClr>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prstClr val="white"/>
                  </a:solidFill>
                  <a:latin typeface="Calibri"/>
                </a:endParaRPr>
              </a:p>
            </p:txBody>
          </p:sp>
          <p:sp>
            <p:nvSpPr>
              <p:cNvPr id="52" name="TextBox 51"/>
              <p:cNvSpPr txBox="1"/>
              <p:nvPr/>
            </p:nvSpPr>
            <p:spPr>
              <a:xfrm>
                <a:off x="4648108" y="4247310"/>
                <a:ext cx="2164324" cy="370933"/>
              </a:xfrm>
              <a:prstGeom prst="rect">
                <a:avLst/>
              </a:prstGeom>
              <a:noFill/>
            </p:spPr>
            <p:txBody>
              <a:bodyPr wrap="none" rtlCol="0">
                <a:spAutoFit/>
              </a:bodyPr>
              <a:lstStyle/>
              <a:p>
                <a:pPr algn="ctr"/>
                <a:r>
                  <a:rPr lang="en-US" sz="800" i="1" dirty="0" smtClean="0">
                    <a:solidFill>
                      <a:srgbClr val="FFFFFF"/>
                    </a:solidFill>
                    <a:latin typeface="BlairMdITC TT-Medium"/>
                    <a:cs typeface="BlairMdITC TT-Medium"/>
                  </a:rPr>
                  <a:t>Data Releases</a:t>
                </a:r>
                <a:endParaRPr lang="en-US" sz="800" i="1" dirty="0">
                  <a:solidFill>
                    <a:srgbClr val="FFFFFF"/>
                  </a:solidFill>
                  <a:latin typeface="BlairMdITC TT-Medium"/>
                  <a:cs typeface="BlairMdITC TT-Medium"/>
                </a:endParaRPr>
              </a:p>
            </p:txBody>
          </p:sp>
        </p:grpSp>
        <p:grpSp>
          <p:nvGrpSpPr>
            <p:cNvPr id="24" name="Group 23"/>
            <p:cNvGrpSpPr/>
            <p:nvPr/>
          </p:nvGrpSpPr>
          <p:grpSpPr>
            <a:xfrm>
              <a:off x="1993313" y="4141610"/>
              <a:ext cx="2186405" cy="1600200"/>
              <a:chOff x="2390856" y="3028110"/>
              <a:chExt cx="2186405" cy="1600200"/>
            </a:xfrm>
          </p:grpSpPr>
          <p:sp>
            <p:nvSpPr>
              <p:cNvPr id="49" name="Parallelogram 48"/>
              <p:cNvSpPr/>
              <p:nvPr/>
            </p:nvSpPr>
            <p:spPr>
              <a:xfrm flipH="1">
                <a:off x="2410595" y="3028110"/>
                <a:ext cx="2145385" cy="1600200"/>
              </a:xfrm>
              <a:prstGeom prst="parallelogram">
                <a:avLst>
                  <a:gd name="adj" fmla="val 0"/>
                </a:avLst>
              </a:prstGeom>
              <a:solidFill>
                <a:srgbClr val="10253F"/>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prstClr val="white"/>
                  </a:solidFill>
                  <a:latin typeface="Calibri"/>
                </a:endParaRPr>
              </a:p>
            </p:txBody>
          </p:sp>
          <p:sp>
            <p:nvSpPr>
              <p:cNvPr id="50" name="TextBox 49"/>
              <p:cNvSpPr txBox="1"/>
              <p:nvPr/>
            </p:nvSpPr>
            <p:spPr>
              <a:xfrm>
                <a:off x="2390856" y="4247310"/>
                <a:ext cx="2186405" cy="370933"/>
              </a:xfrm>
              <a:prstGeom prst="rect">
                <a:avLst/>
              </a:prstGeom>
              <a:noFill/>
            </p:spPr>
            <p:txBody>
              <a:bodyPr wrap="none" rtlCol="0">
                <a:spAutoFit/>
              </a:bodyPr>
              <a:lstStyle/>
              <a:p>
                <a:pPr algn="ctr"/>
                <a:r>
                  <a:rPr lang="en-US" sz="800" i="1" dirty="0" smtClean="0">
                    <a:solidFill>
                      <a:srgbClr val="FFFFFF"/>
                    </a:solidFill>
                    <a:latin typeface="BlairMdITC TT-Medium"/>
                    <a:cs typeface="BlairMdITC TT-Medium"/>
                  </a:rPr>
                  <a:t>Alert Streams</a:t>
                </a:r>
                <a:endParaRPr lang="en-US" sz="800" i="1" dirty="0">
                  <a:solidFill>
                    <a:srgbClr val="FFFFFF"/>
                  </a:solidFill>
                  <a:latin typeface="BlairMdITC TT-Medium"/>
                  <a:cs typeface="BlairMdITC TT-Medium"/>
                </a:endParaRPr>
              </a:p>
            </p:txBody>
          </p:sp>
        </p:grpSp>
        <p:grpSp>
          <p:nvGrpSpPr>
            <p:cNvPr id="25" name="Group 24"/>
            <p:cNvGrpSpPr/>
            <p:nvPr/>
          </p:nvGrpSpPr>
          <p:grpSpPr>
            <a:xfrm>
              <a:off x="8647373" y="2759099"/>
              <a:ext cx="4349383" cy="1234636"/>
              <a:chOff x="8444654" y="1787292"/>
              <a:chExt cx="4349383" cy="1234636"/>
            </a:xfrm>
          </p:grpSpPr>
          <p:sp>
            <p:nvSpPr>
              <p:cNvPr id="47" name="Parallelogram 46"/>
              <p:cNvSpPr/>
              <p:nvPr/>
            </p:nvSpPr>
            <p:spPr>
              <a:xfrm flipH="1">
                <a:off x="8444654" y="1787292"/>
                <a:ext cx="4349383" cy="1234636"/>
              </a:xfrm>
              <a:prstGeom prst="parallelogram">
                <a:avLst>
                  <a:gd name="adj" fmla="val 0"/>
                </a:avLst>
              </a:prstGeom>
              <a:solidFill>
                <a:schemeClr val="tx2">
                  <a:lumMod val="75000"/>
                </a:schemeClr>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prstClr val="white"/>
                  </a:solidFill>
                  <a:latin typeface="Calibri"/>
                </a:endParaRPr>
              </a:p>
            </p:txBody>
          </p:sp>
          <p:sp>
            <p:nvSpPr>
              <p:cNvPr id="48" name="TextBox 47"/>
              <p:cNvSpPr txBox="1"/>
              <p:nvPr/>
            </p:nvSpPr>
            <p:spPr>
              <a:xfrm>
                <a:off x="8886520" y="2287272"/>
                <a:ext cx="1554449" cy="407536"/>
              </a:xfrm>
              <a:prstGeom prst="rect">
                <a:avLst/>
              </a:prstGeom>
              <a:noFill/>
            </p:spPr>
            <p:txBody>
              <a:bodyPr wrap="none" rtlCol="0">
                <a:spAutoFit/>
              </a:bodyPr>
              <a:lstStyle/>
              <a:p>
                <a:r>
                  <a:rPr lang="en-US" sz="1000" i="1" dirty="0" smtClean="0">
                    <a:solidFill>
                      <a:srgbClr val="FFFFFF"/>
                    </a:solidFill>
                    <a:latin typeface="BlairMdITC TT-Medium"/>
                    <a:cs typeface="BlairMdITC TT-Medium"/>
                  </a:rPr>
                  <a:t>Web</a:t>
                </a:r>
                <a:r>
                  <a:rPr lang="en-US" sz="1200" i="1" dirty="0" smtClean="0">
                    <a:solidFill>
                      <a:srgbClr val="FFFFFF"/>
                    </a:solidFill>
                    <a:latin typeface="BlairMdITC TT-Medium"/>
                    <a:cs typeface="BlairMdITC TT-Medium"/>
                  </a:rPr>
                  <a:t> </a:t>
                </a:r>
                <a:r>
                  <a:rPr lang="en-US" sz="1000" i="1" dirty="0" smtClean="0">
                    <a:solidFill>
                      <a:srgbClr val="FFFFFF"/>
                    </a:solidFill>
                    <a:latin typeface="BlairMdITC TT-Medium"/>
                    <a:cs typeface="BlairMdITC TT-Medium"/>
                  </a:rPr>
                  <a:t>APIs</a:t>
                </a:r>
                <a:endParaRPr lang="en-US" sz="1000" i="1" dirty="0">
                  <a:solidFill>
                    <a:srgbClr val="FFFFFF"/>
                  </a:solidFill>
                  <a:latin typeface="BlairMdITC TT-Medium"/>
                  <a:cs typeface="BlairMdITC TT-Medium"/>
                </a:endParaRPr>
              </a:p>
            </p:txBody>
          </p:sp>
        </p:grpSp>
        <p:pic>
          <p:nvPicPr>
            <p:cNvPr id="26" name="Picture 25"/>
            <p:cNvPicPr>
              <a:picLocks noChangeAspect="1"/>
            </p:cNvPicPr>
            <p:nvPr/>
          </p:nvPicPr>
          <p:blipFill>
            <a:blip r:embed="rId12">
              <a:extLst>
                <a:ext uri="{BEBA8EAE-BF5A-486C-A8C5-ECC9F3942E4B}">
                  <a14:imgProps xmlns:a14="http://schemas.microsoft.com/office/drawing/2010/main">
                    <a14:imgLayer r:embed="rId13">
                      <a14:imgEffect>
                        <a14:backgroundRemoval t="3715" b="96954" l="1667" r="97167">
                          <a14:foregroundMark x1="32375" y1="73180" x2="34292" y2="76597"/>
                          <a14:foregroundMark x1="25875" y1="73700" x2="25875" y2="73700"/>
                          <a14:foregroundMark x1="46750" y1="75929" x2="46750" y2="75929"/>
                          <a14:foregroundMark x1="64000" y1="77935" x2="64000" y2="77935"/>
                          <a14:foregroundMark x1="69667" y1="35513" x2="69667" y2="35513"/>
                          <a14:foregroundMark x1="32083" y1="50000" x2="32083" y2="50000"/>
                          <a14:foregroundMark x1="32500" y1="47623" x2="34917" y2="49777"/>
                          <a14:foregroundMark x1="30792" y1="21991" x2="30792" y2="21991"/>
                        </a14:backgroundRemoval>
                      </a14:imgEffect>
                      <a14:imgEffect>
                        <a14:colorTemperature colorTemp="4700"/>
                      </a14:imgEffect>
                    </a14:imgLayer>
                  </a14:imgProps>
                </a:ext>
              </a:extLst>
            </a:blip>
            <a:stretch>
              <a:fillRect/>
            </a:stretch>
          </p:blipFill>
          <p:spPr>
            <a:xfrm>
              <a:off x="11292894" y="2926935"/>
              <a:ext cx="1529280" cy="857671"/>
            </a:xfrm>
            <a:prstGeom prst="rect">
              <a:avLst/>
            </a:prstGeom>
          </p:spPr>
        </p:pic>
        <p:pic>
          <p:nvPicPr>
            <p:cNvPr id="27" name="Picture 26"/>
            <p:cNvPicPr>
              <a:picLocks noChangeAspect="1"/>
            </p:cNvPicPr>
            <p:nvPr/>
          </p:nvPicPr>
          <p:blipFill>
            <a:blip r:embed="rId14">
              <a:duotone>
                <a:schemeClr val="accent1">
                  <a:shade val="45000"/>
                  <a:satMod val="135000"/>
                </a:schemeClr>
                <a:prstClr val="white"/>
              </a:duotone>
            </a:blip>
            <a:stretch>
              <a:fillRect/>
            </a:stretch>
          </p:blipFill>
          <p:spPr>
            <a:xfrm>
              <a:off x="445552" y="4407054"/>
              <a:ext cx="896035" cy="903084"/>
            </a:xfrm>
            <a:prstGeom prst="rect">
              <a:avLst/>
            </a:prstGeom>
          </p:spPr>
        </p:pic>
        <p:pic>
          <p:nvPicPr>
            <p:cNvPr id="28" name="Picture 27"/>
            <p:cNvPicPr>
              <a:picLocks noChangeAspect="1"/>
            </p:cNvPicPr>
            <p:nvPr/>
          </p:nvPicPr>
          <p:blipFill>
            <a:blip r:embed="rId15">
              <a:lum bright="70000" contrast="-70000"/>
            </a:blip>
            <a:stretch>
              <a:fillRect/>
            </a:stretch>
          </p:blipFill>
          <p:spPr>
            <a:xfrm>
              <a:off x="2360510" y="4547305"/>
              <a:ext cx="1542107" cy="553577"/>
            </a:xfrm>
            <a:prstGeom prst="rect">
              <a:avLst/>
            </a:prstGeom>
          </p:spPr>
        </p:pic>
        <p:sp>
          <p:nvSpPr>
            <p:cNvPr id="14" name="Parallelogram 13"/>
            <p:cNvSpPr/>
            <p:nvPr/>
          </p:nvSpPr>
          <p:spPr>
            <a:xfrm flipH="1">
              <a:off x="-190948" y="2759099"/>
              <a:ext cx="4349383" cy="1234636"/>
            </a:xfrm>
            <a:prstGeom prst="parallelogram">
              <a:avLst>
                <a:gd name="adj" fmla="val 0"/>
              </a:avLst>
            </a:prstGeom>
            <a:solidFill>
              <a:schemeClr val="tx2">
                <a:lumMod val="75000"/>
              </a:schemeClr>
            </a:solidFill>
            <a:effectLst>
              <a:glow rad="228600">
                <a:schemeClr val="accent3">
                  <a:satMod val="175000"/>
                  <a:alpha val="40000"/>
                </a:schemeClr>
              </a:glow>
              <a:outerShdw blurRad="40000" dist="23000" dir="5400000" rotWithShape="0">
                <a:srgbClr val="000000">
                  <a:alpha val="35000"/>
                </a:srgbClr>
              </a:outerShdw>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prstClr val="white"/>
                </a:solidFill>
                <a:latin typeface="Calibri"/>
              </a:endParaRPr>
            </a:p>
          </p:txBody>
        </p:sp>
        <p:sp>
          <p:nvSpPr>
            <p:cNvPr id="15" name="TextBox 14"/>
            <p:cNvSpPr txBox="1"/>
            <p:nvPr/>
          </p:nvSpPr>
          <p:spPr>
            <a:xfrm>
              <a:off x="1738630" y="3259078"/>
              <a:ext cx="1452269" cy="423922"/>
            </a:xfrm>
            <a:prstGeom prst="rect">
              <a:avLst/>
            </a:prstGeom>
            <a:noFill/>
          </p:spPr>
          <p:txBody>
            <a:bodyPr wrap="none" rtlCol="0">
              <a:spAutoFit/>
            </a:bodyPr>
            <a:lstStyle/>
            <a:p>
              <a:pPr algn="ctr"/>
              <a:r>
                <a:rPr lang="en-US" sz="1000" i="1" dirty="0" smtClean="0">
                  <a:solidFill>
                    <a:srgbClr val="FFFFFF"/>
                  </a:solidFill>
                  <a:latin typeface="BlairMdITC TT-Medium"/>
                  <a:cs typeface="BlairMdITC TT-Medium"/>
                </a:rPr>
                <a:t>Portal</a:t>
              </a:r>
              <a:endParaRPr lang="en-US" sz="1000" i="1" dirty="0">
                <a:solidFill>
                  <a:srgbClr val="FFFFFF"/>
                </a:solidFill>
                <a:latin typeface="BlairMdITC TT-Medium"/>
                <a:cs typeface="BlairMdITC TT-Medium"/>
              </a:endParaRPr>
            </a:p>
          </p:txBody>
        </p:sp>
        <p:pic>
          <p:nvPicPr>
            <p:cNvPr id="16" name="Picture 15"/>
            <p:cNvPicPr>
              <a:picLocks noChangeAspect="1"/>
            </p:cNvPicPr>
            <p:nvPr/>
          </p:nvPicPr>
          <p:blipFill rotWithShape="1">
            <a:blip r:embed="rId16">
              <a:lum bright="70000" contrast="-70000"/>
            </a:blip>
            <a:srcRect t="38699" r="48705"/>
            <a:stretch/>
          </p:blipFill>
          <p:spPr>
            <a:xfrm>
              <a:off x="272693" y="3085230"/>
              <a:ext cx="762000" cy="569156"/>
            </a:xfrm>
            <a:prstGeom prst="rect">
              <a:avLst/>
            </a:prstGeom>
          </p:spPr>
        </p:pic>
      </p:grpSp>
    </p:spTree>
    <p:extLst>
      <p:ext uri="{BB962C8B-B14F-4D97-AF65-F5344CB8AC3E}">
        <p14:creationId xmlns:p14="http://schemas.microsoft.com/office/powerpoint/2010/main" val="11868554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6934200" cy="557213"/>
          </a:xfrm>
        </p:spPr>
        <p:txBody>
          <a:bodyPr/>
          <a:lstStyle/>
          <a:p>
            <a:r>
              <a:rPr lang="en-US" dirty="0" smtClean="0"/>
              <a:t>LSST Portal: The Web </a:t>
            </a:r>
            <a:r>
              <a:rPr lang="en-US" dirty="0"/>
              <a:t>W</a:t>
            </a:r>
            <a:r>
              <a:rPr lang="en-US" dirty="0" smtClean="0"/>
              <a:t>indow into the LSST Archive</a:t>
            </a:r>
            <a:endParaRPr lang="en-US" dirty="0"/>
          </a:p>
        </p:txBody>
      </p:sp>
      <p:pic>
        <p:nvPicPr>
          <p:cNvPr id="38" name="Picture 37"/>
          <p:cNvPicPr>
            <a:picLocks noChangeAspect="1"/>
          </p:cNvPicPr>
          <p:nvPr/>
        </p:nvPicPr>
        <p:blipFill>
          <a:blip r:embed="rId2">
            <a:extLst>
              <a:ext uri="{BEBA8EAE-BF5A-486C-A8C5-ECC9F3942E4B}">
                <a14:imgProps xmlns:a14="http://schemas.microsoft.com/office/drawing/2010/main">
                  <a14:imgLayer r:embed="rId3">
                    <a14:imgEffect>
                      <a14:backgroundRemoval t="3245" b="96165" l="1000" r="98000">
                        <a14:foregroundMark x1="40100" y1="31268" x2="40100" y2="31268"/>
                        <a14:foregroundMark x1="34200" y1="14159" x2="34200" y2="14159"/>
                        <a14:foregroundMark x1="65300" y1="12242" x2="65300" y2="12242"/>
                        <a14:foregroundMark x1="8300" y1="56490" x2="8300" y2="56490"/>
                        <a14:foregroundMark x1="36600" y1="37463" x2="36600" y2="37463"/>
                        <a14:foregroundMark x1="39600" y1="62832" x2="39600" y2="62832"/>
                        <a14:foregroundMark x1="57800" y1="65339" x2="57800" y2="65339"/>
                        <a14:foregroundMark x1="63000" y1="64159" x2="63000" y2="64159"/>
                        <a14:foregroundMark x1="33700" y1="63864" x2="33700" y2="63864"/>
                        <a14:foregroundMark x1="21000" y1="59735" x2="21000" y2="59735"/>
                        <a14:foregroundMark x1="79200" y1="60767" x2="79200" y2="60767"/>
                        <a14:foregroundMark x1="92100" y1="56490" x2="92100" y2="56490"/>
                        <a14:foregroundMark x1="87700" y1="60029" x2="87700" y2="60029"/>
                        <a14:foregroundMark x1="86700" y1="61357" x2="86700" y2="61357"/>
                        <a14:foregroundMark x1="17800" y1="62537" x2="17800" y2="62537"/>
                        <a14:foregroundMark x1="12400" y1="60472" x2="12400" y2="60472"/>
                        <a14:foregroundMark x1="16600" y1="64602" x2="16600" y2="64602"/>
                        <a14:foregroundMark x1="65700" y1="14159" x2="65700" y2="14159"/>
                      </a14:backgroundRemoval>
                    </a14:imgEffect>
                  </a14:imgLayer>
                </a14:imgProps>
              </a:ext>
            </a:extLst>
          </a:blip>
          <a:stretch>
            <a:fillRect/>
          </a:stretch>
        </p:blipFill>
        <p:spPr>
          <a:xfrm>
            <a:off x="2667000" y="1061618"/>
            <a:ext cx="3403600" cy="2307642"/>
          </a:xfrm>
          <a:prstGeom prst="rect">
            <a:avLst/>
          </a:prstGeom>
        </p:spPr>
      </p:pic>
      <p:sp>
        <p:nvSpPr>
          <p:cNvPr id="30" name="TextBox 29"/>
          <p:cNvSpPr txBox="1"/>
          <p:nvPr/>
        </p:nvSpPr>
        <p:spPr>
          <a:xfrm>
            <a:off x="2666999" y="6123801"/>
            <a:ext cx="6477001" cy="276999"/>
          </a:xfrm>
          <a:prstGeom prst="rect">
            <a:avLst/>
          </a:prstGeom>
          <a:noFill/>
        </p:spPr>
        <p:txBody>
          <a:bodyPr wrap="square" rtlCol="0">
            <a:spAutoFit/>
          </a:bodyPr>
          <a:lstStyle/>
          <a:p>
            <a:pPr algn="r"/>
            <a:r>
              <a:rPr lang="en-US" sz="1200" i="1" dirty="0" smtClean="0"/>
              <a:t>The Firefly Web Science User Interface (Wu et al, 2016; ADASS)</a:t>
            </a:r>
            <a:endParaRPr lang="en-US" sz="1200" i="1" dirty="0"/>
          </a:p>
        </p:txBody>
      </p:sp>
      <p:pic>
        <p:nvPicPr>
          <p:cNvPr id="11" name="Picture 10"/>
          <p:cNvPicPr>
            <a:picLocks noChangeAspect="1"/>
          </p:cNvPicPr>
          <p:nvPr/>
        </p:nvPicPr>
        <p:blipFill>
          <a:blip r:embed="rId4"/>
          <a:stretch>
            <a:fillRect/>
          </a:stretch>
        </p:blipFill>
        <p:spPr>
          <a:xfrm>
            <a:off x="2514600" y="990600"/>
            <a:ext cx="6365260" cy="4990169"/>
          </a:xfrm>
          <a:prstGeom prst="rect">
            <a:avLst/>
          </a:prstGeom>
          <a:ln>
            <a:noFill/>
          </a:ln>
          <a:effectLst>
            <a:outerShdw blurRad="292100" dist="139700" dir="2700000" algn="tl" rotWithShape="0">
              <a:srgbClr val="333333">
                <a:alpha val="65000"/>
              </a:srgbClr>
            </a:outerShdw>
          </a:effectLst>
        </p:spPr>
      </p:pic>
      <p:sp>
        <p:nvSpPr>
          <p:cNvPr id="12" name="TextBox 11"/>
          <p:cNvSpPr txBox="1"/>
          <p:nvPr/>
        </p:nvSpPr>
        <p:spPr>
          <a:xfrm>
            <a:off x="213610" y="990600"/>
            <a:ext cx="2072390" cy="3046988"/>
          </a:xfrm>
          <a:prstGeom prst="rect">
            <a:avLst/>
          </a:prstGeom>
          <a:noFill/>
        </p:spPr>
        <p:txBody>
          <a:bodyPr wrap="square" rtlCol="0">
            <a:spAutoFit/>
          </a:bodyPr>
          <a:lstStyle/>
          <a:p>
            <a:r>
              <a:rPr lang="en-US" sz="1600" dirty="0" smtClean="0"/>
              <a:t>We currently have an initial version of the Portal running at NCSA.</a:t>
            </a:r>
          </a:p>
          <a:p>
            <a:endParaRPr lang="en-US" sz="1600" dirty="0" smtClean="0"/>
          </a:p>
          <a:p>
            <a:r>
              <a:rPr lang="en-US" sz="1600" dirty="0" smtClean="0"/>
              <a:t>Datasets:</a:t>
            </a:r>
          </a:p>
          <a:p>
            <a:pPr marL="285750" indent="-285750">
              <a:buFont typeface="Arial" charset="0"/>
              <a:buChar char="•"/>
            </a:pPr>
            <a:r>
              <a:rPr lang="en-US" sz="1600" dirty="0" smtClean="0"/>
              <a:t>SDSS Stripe 82</a:t>
            </a:r>
          </a:p>
          <a:p>
            <a:pPr marL="285750" indent="-285750">
              <a:buFont typeface="Arial" charset="0"/>
              <a:buChar char="•"/>
            </a:pPr>
            <a:r>
              <a:rPr lang="en-US" sz="1600" dirty="0" smtClean="0"/>
              <a:t>NEOWISE</a:t>
            </a:r>
          </a:p>
          <a:p>
            <a:pPr marL="285750" indent="-285750">
              <a:buFont typeface="Arial" charset="0"/>
              <a:buChar char="•"/>
            </a:pPr>
            <a:endParaRPr lang="en-US" sz="1600" dirty="0" smtClean="0"/>
          </a:p>
          <a:p>
            <a:r>
              <a:rPr lang="en-US" sz="1600" dirty="0" smtClean="0"/>
              <a:t>Soon:</a:t>
            </a:r>
          </a:p>
          <a:p>
            <a:pPr marL="285750" indent="-285750">
              <a:buFont typeface="Arial" charset="0"/>
              <a:buChar char="•"/>
            </a:pPr>
            <a:r>
              <a:rPr lang="en-US" sz="1600" dirty="0" smtClean="0"/>
              <a:t>HSC (LSST-reprocessed)</a:t>
            </a:r>
            <a:endParaRPr lang="en-US" sz="1600" dirty="0"/>
          </a:p>
        </p:txBody>
      </p:sp>
    </p:spTree>
    <p:extLst>
      <p:ext uri="{BB962C8B-B14F-4D97-AF65-F5344CB8AC3E}">
        <p14:creationId xmlns:p14="http://schemas.microsoft.com/office/powerpoint/2010/main" val="16509474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6858000" cy="557213"/>
          </a:xfrm>
        </p:spPr>
        <p:txBody>
          <a:bodyPr/>
          <a:lstStyle/>
          <a:p>
            <a:r>
              <a:rPr lang="en-US" dirty="0" err="1" smtClean="0"/>
              <a:t>JupyterLab</a:t>
            </a:r>
            <a:r>
              <a:rPr lang="en-US" dirty="0" smtClean="0"/>
              <a:t>: Next-to-the-data </a:t>
            </a:r>
            <a:r>
              <a:rPr lang="en-US" dirty="0"/>
              <a:t>Analysis</a:t>
            </a:r>
          </a:p>
        </p:txBody>
      </p:sp>
      <p:sp>
        <p:nvSpPr>
          <p:cNvPr id="30" name="TextBox 29"/>
          <p:cNvSpPr txBox="1"/>
          <p:nvPr/>
        </p:nvSpPr>
        <p:spPr>
          <a:xfrm>
            <a:off x="153045" y="3744862"/>
            <a:ext cx="8763000" cy="2554545"/>
          </a:xfrm>
          <a:prstGeom prst="rect">
            <a:avLst/>
          </a:prstGeom>
          <a:noFill/>
        </p:spPr>
        <p:txBody>
          <a:bodyPr wrap="square" rtlCol="0">
            <a:spAutoFit/>
          </a:bodyPr>
          <a:lstStyle/>
          <a:p>
            <a:r>
              <a:rPr lang="en-US" sz="1600" dirty="0" smtClean="0"/>
              <a:t>The tools exposed through the Web Portal will permit simple exploration, </a:t>
            </a:r>
            <a:r>
              <a:rPr lang="en-US" sz="1600" dirty="0" err="1" smtClean="0"/>
              <a:t>subsetting</a:t>
            </a:r>
            <a:r>
              <a:rPr lang="en-US" sz="1600" dirty="0" smtClean="0"/>
              <a:t>, and visualization LSST data. They may not, however, be suitable for more complex data selection or analysis tasks.</a:t>
            </a:r>
            <a:br>
              <a:rPr lang="en-US" sz="1600" dirty="0" smtClean="0"/>
            </a:br>
            <a:r>
              <a:rPr lang="en-US" sz="1600" dirty="0" smtClean="0"/>
              <a:t/>
            </a:r>
            <a:br>
              <a:rPr lang="en-US" sz="1600" dirty="0" smtClean="0"/>
            </a:br>
            <a:r>
              <a:rPr lang="en-US" sz="1600" dirty="0" smtClean="0"/>
              <a:t>To enable that next level of next-to-the-data work, we plan to enable the users to launch their own </a:t>
            </a:r>
            <a:r>
              <a:rPr lang="en-US" sz="1600" dirty="0" err="1" smtClean="0"/>
              <a:t>Jupyter</a:t>
            </a:r>
            <a:r>
              <a:rPr lang="en-US" sz="1600" dirty="0" smtClean="0"/>
              <a:t> notebooks at our computing resources at the DAC. These will have fast access to the LSST database and files. They will come with commonly used and useful tools preinstalled (e.g., </a:t>
            </a:r>
            <a:r>
              <a:rPr lang="en-US" sz="1600" dirty="0" err="1" smtClean="0"/>
              <a:t>AstroPy</a:t>
            </a:r>
            <a:r>
              <a:rPr lang="en-US" sz="1600" dirty="0" smtClean="0"/>
              <a:t>, LSST data processing software stack).</a:t>
            </a:r>
          </a:p>
          <a:p>
            <a:endParaRPr lang="en-US" sz="1600" dirty="0"/>
          </a:p>
          <a:p>
            <a:r>
              <a:rPr lang="en-US" sz="1600" dirty="0" smtClean="0"/>
              <a:t>This service is  similar in nature to efforts such as </a:t>
            </a:r>
            <a:r>
              <a:rPr lang="en-US" sz="1600" dirty="0" err="1" smtClean="0"/>
              <a:t>SciServer</a:t>
            </a:r>
            <a:r>
              <a:rPr lang="en-US" sz="1600" dirty="0" smtClean="0"/>
              <a:t> at JHU, or the </a:t>
            </a:r>
            <a:r>
              <a:rPr lang="en-US" sz="1600" dirty="0" err="1" smtClean="0"/>
              <a:t>JupyterHub</a:t>
            </a:r>
            <a:r>
              <a:rPr lang="en-US" sz="1600" dirty="0" smtClean="0"/>
              <a:t> deployment for DES at NCSA.</a:t>
            </a:r>
          </a:p>
        </p:txBody>
      </p:sp>
      <p:grpSp>
        <p:nvGrpSpPr>
          <p:cNvPr id="15" name="Group 14"/>
          <p:cNvGrpSpPr/>
          <p:nvPr/>
        </p:nvGrpSpPr>
        <p:grpSpPr>
          <a:xfrm>
            <a:off x="228600" y="1038454"/>
            <a:ext cx="8611890" cy="2442704"/>
            <a:chOff x="-283173" y="2327177"/>
            <a:chExt cx="13400259" cy="3593842"/>
          </a:xfrm>
        </p:grpSpPr>
        <p:sp>
          <p:nvSpPr>
            <p:cNvPr id="16" name="Parallelogram 15"/>
            <p:cNvSpPr/>
            <p:nvPr/>
          </p:nvSpPr>
          <p:spPr>
            <a:xfrm flipH="1">
              <a:off x="-283173" y="2362200"/>
              <a:ext cx="13400259" cy="3558819"/>
            </a:xfrm>
            <a:prstGeom prst="parallelogram">
              <a:avLst>
                <a:gd name="adj" fmla="val 0"/>
              </a:avLst>
            </a:prstGeom>
            <a:solidFill>
              <a:schemeClr val="accent1"/>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prstClr val="white"/>
                </a:solidFill>
                <a:latin typeface="Calibri"/>
              </a:endParaRPr>
            </a:p>
          </p:txBody>
        </p:sp>
        <p:grpSp>
          <p:nvGrpSpPr>
            <p:cNvPr id="17" name="Group 16"/>
            <p:cNvGrpSpPr/>
            <p:nvPr/>
          </p:nvGrpSpPr>
          <p:grpSpPr>
            <a:xfrm>
              <a:off x="4226487" y="2759099"/>
              <a:ext cx="4349383" cy="1234636"/>
              <a:chOff x="8444654" y="1787292"/>
              <a:chExt cx="4349383" cy="1234636"/>
            </a:xfrm>
          </p:grpSpPr>
          <p:sp>
            <p:nvSpPr>
              <p:cNvPr id="69" name="Parallelogram 68"/>
              <p:cNvSpPr/>
              <p:nvPr/>
            </p:nvSpPr>
            <p:spPr>
              <a:xfrm flipH="1">
                <a:off x="8444654" y="1787292"/>
                <a:ext cx="4349383" cy="1234636"/>
              </a:xfrm>
              <a:prstGeom prst="parallelogram">
                <a:avLst>
                  <a:gd name="adj" fmla="val 0"/>
                </a:avLst>
              </a:prstGeom>
              <a:solidFill>
                <a:schemeClr val="tx2">
                  <a:lumMod val="75000"/>
                </a:schemeClr>
              </a:solidFill>
              <a:effectLst>
                <a:glow rad="228600">
                  <a:schemeClr val="accent3">
                    <a:satMod val="175000"/>
                    <a:alpha val="40000"/>
                  </a:schemeClr>
                </a:glow>
                <a:outerShdw blurRad="40000" dist="23000" dir="5400000" rotWithShape="0">
                  <a:srgbClr val="000000">
                    <a:alpha val="35000"/>
                  </a:srgbClr>
                </a:outerShdw>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prstClr val="white"/>
                  </a:solidFill>
                  <a:latin typeface="Calibri"/>
                </a:endParaRPr>
              </a:p>
            </p:txBody>
          </p:sp>
          <p:pic>
            <p:nvPicPr>
              <p:cNvPr id="70" name="Picture 69"/>
              <p:cNvPicPr>
                <a:picLocks noChangeAspect="1"/>
              </p:cNvPicPr>
              <p:nvPr/>
            </p:nvPicPr>
            <p:blipFill>
              <a:blip r:embed="rId2">
                <a:duotone>
                  <a:schemeClr val="bg2">
                    <a:shade val="45000"/>
                    <a:satMod val="135000"/>
                  </a:schemeClr>
                  <a:prstClr val="white"/>
                </a:duotone>
              </a:blip>
              <a:stretch>
                <a:fillRect/>
              </a:stretch>
            </p:blipFill>
            <p:spPr>
              <a:xfrm>
                <a:off x="11465475" y="1955128"/>
                <a:ext cx="838200" cy="838200"/>
              </a:xfrm>
              <a:prstGeom prst="rect">
                <a:avLst/>
              </a:prstGeom>
            </p:spPr>
          </p:pic>
          <p:sp>
            <p:nvSpPr>
              <p:cNvPr id="71" name="TextBox 70"/>
              <p:cNvSpPr txBox="1"/>
              <p:nvPr/>
            </p:nvSpPr>
            <p:spPr>
              <a:xfrm>
                <a:off x="9152067" y="2287272"/>
                <a:ext cx="1968503" cy="362254"/>
              </a:xfrm>
              <a:prstGeom prst="rect">
                <a:avLst/>
              </a:prstGeom>
              <a:noFill/>
            </p:spPr>
            <p:txBody>
              <a:bodyPr wrap="none" rtlCol="0">
                <a:spAutoFit/>
              </a:bodyPr>
              <a:lstStyle/>
              <a:p>
                <a:r>
                  <a:rPr lang="en-US" sz="1000" i="1" dirty="0" err="1" smtClean="0">
                    <a:solidFill>
                      <a:srgbClr val="FFFFFF"/>
                    </a:solidFill>
                    <a:latin typeface="BlairMdITC TT-Medium"/>
                    <a:cs typeface="BlairMdITC TT-Medium"/>
                  </a:rPr>
                  <a:t>JupyterLab</a:t>
                </a:r>
                <a:endParaRPr lang="en-US" sz="1000" i="1" dirty="0">
                  <a:solidFill>
                    <a:srgbClr val="FFFFFF"/>
                  </a:solidFill>
                  <a:latin typeface="BlairMdITC TT-Medium"/>
                  <a:cs typeface="BlairMdITC TT-Medium"/>
                </a:endParaRPr>
              </a:p>
            </p:txBody>
          </p:sp>
        </p:grpSp>
        <p:grpSp>
          <p:nvGrpSpPr>
            <p:cNvPr id="18" name="Group 17"/>
            <p:cNvGrpSpPr/>
            <p:nvPr/>
          </p:nvGrpSpPr>
          <p:grpSpPr>
            <a:xfrm>
              <a:off x="4121974" y="4137422"/>
              <a:ext cx="2363041" cy="1600200"/>
              <a:chOff x="4522887" y="3028110"/>
              <a:chExt cx="2363041" cy="1600200"/>
            </a:xfrm>
          </p:grpSpPr>
          <p:sp>
            <p:nvSpPr>
              <p:cNvPr id="66" name="Parallelogram 65"/>
              <p:cNvSpPr/>
              <p:nvPr/>
            </p:nvSpPr>
            <p:spPr>
              <a:xfrm flipH="1">
                <a:off x="4613870" y="3028110"/>
                <a:ext cx="2145385" cy="1600200"/>
              </a:xfrm>
              <a:prstGeom prst="parallelogram">
                <a:avLst>
                  <a:gd name="adj" fmla="val 0"/>
                </a:avLst>
              </a:prstGeom>
              <a:solidFill>
                <a:schemeClr val="tx2">
                  <a:lumMod val="50000"/>
                </a:schemeClr>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prstClr val="white"/>
                  </a:solidFill>
                  <a:latin typeface="Calibri"/>
                </a:endParaRPr>
              </a:p>
            </p:txBody>
          </p:sp>
          <p:sp>
            <p:nvSpPr>
              <p:cNvPr id="67" name="TextBox 66"/>
              <p:cNvSpPr txBox="1"/>
              <p:nvPr/>
            </p:nvSpPr>
            <p:spPr>
              <a:xfrm>
                <a:off x="4522887" y="4247310"/>
                <a:ext cx="2363041" cy="370933"/>
              </a:xfrm>
              <a:prstGeom prst="rect">
                <a:avLst/>
              </a:prstGeom>
              <a:noFill/>
            </p:spPr>
            <p:txBody>
              <a:bodyPr wrap="none" rtlCol="0">
                <a:spAutoFit/>
              </a:bodyPr>
              <a:lstStyle/>
              <a:p>
                <a:pPr algn="ctr"/>
                <a:r>
                  <a:rPr lang="en-US" sz="800" i="1" dirty="0" smtClean="0">
                    <a:solidFill>
                      <a:srgbClr val="FFFFFF"/>
                    </a:solidFill>
                    <a:latin typeface="BlairMdITC TT-Medium"/>
                    <a:cs typeface="BlairMdITC TT-Medium"/>
                  </a:rPr>
                  <a:t>User Databases</a:t>
                </a:r>
                <a:endParaRPr lang="en-US" sz="800" i="1" dirty="0">
                  <a:solidFill>
                    <a:srgbClr val="FFFFFF"/>
                  </a:solidFill>
                  <a:latin typeface="BlairMdITC TT-Medium"/>
                  <a:cs typeface="BlairMdITC TT-Medium"/>
                </a:endParaRPr>
              </a:p>
            </p:txBody>
          </p:sp>
          <p:pic>
            <p:nvPicPr>
              <p:cNvPr id="68" name="Picture 67"/>
              <p:cNvPicPr>
                <a:picLocks noChangeAspect="1"/>
              </p:cNvPicPr>
              <p:nvPr/>
            </p:nvPicPr>
            <p:blipFill>
              <a:blip r:embed="rId3">
                <a:duotone>
                  <a:schemeClr val="accent1">
                    <a:shade val="45000"/>
                    <a:satMod val="135000"/>
                  </a:schemeClr>
                  <a:prstClr val="white"/>
                </a:duotone>
              </a:blip>
              <a:stretch>
                <a:fillRect/>
              </a:stretch>
            </p:blipFill>
            <p:spPr>
              <a:xfrm>
                <a:off x="5331428" y="3353230"/>
                <a:ext cx="685800" cy="685800"/>
              </a:xfrm>
              <a:prstGeom prst="rect">
                <a:avLst/>
              </a:prstGeom>
            </p:spPr>
          </p:pic>
        </p:grpSp>
        <p:sp>
          <p:nvSpPr>
            <p:cNvPr id="19" name="TextBox 18"/>
            <p:cNvSpPr txBox="1"/>
            <p:nvPr/>
          </p:nvSpPr>
          <p:spPr>
            <a:xfrm>
              <a:off x="4066489" y="2327177"/>
              <a:ext cx="4758646" cy="476913"/>
            </a:xfrm>
            <a:prstGeom prst="rect">
              <a:avLst/>
            </a:prstGeom>
            <a:noFill/>
          </p:spPr>
          <p:txBody>
            <a:bodyPr wrap="none" rtlCol="0">
              <a:spAutoFit/>
            </a:bodyPr>
            <a:lstStyle/>
            <a:p>
              <a:pPr algn="ctr"/>
              <a:r>
                <a:rPr lang="en-US" sz="1200" i="1" dirty="0" smtClean="0">
                  <a:solidFill>
                    <a:schemeClr val="bg1"/>
                  </a:solidFill>
                  <a:latin typeface="BlairMdITC TT-Medium"/>
                  <a:cs typeface="BlairMdITC TT-Medium"/>
                </a:rPr>
                <a:t>LSST Science Platform</a:t>
              </a:r>
              <a:endParaRPr lang="en-US" sz="1200" i="1" dirty="0">
                <a:solidFill>
                  <a:schemeClr val="bg1"/>
                </a:solidFill>
                <a:latin typeface="BlairMdITC TT-Medium"/>
                <a:cs typeface="BlairMdITC TT-Medium"/>
              </a:endParaRPr>
            </a:p>
          </p:txBody>
        </p:sp>
        <p:grpSp>
          <p:nvGrpSpPr>
            <p:cNvPr id="20" name="Group 19"/>
            <p:cNvGrpSpPr/>
            <p:nvPr/>
          </p:nvGrpSpPr>
          <p:grpSpPr>
            <a:xfrm>
              <a:off x="10750202" y="4137422"/>
              <a:ext cx="2360281" cy="1600200"/>
              <a:chOff x="6743840" y="3028110"/>
              <a:chExt cx="2360281" cy="1600200"/>
            </a:xfrm>
          </p:grpSpPr>
          <p:sp>
            <p:nvSpPr>
              <p:cNvPr id="59" name="Parallelogram 58"/>
              <p:cNvSpPr/>
              <p:nvPr/>
            </p:nvSpPr>
            <p:spPr>
              <a:xfrm flipH="1">
                <a:off x="6815703" y="3028110"/>
                <a:ext cx="2145385" cy="1600200"/>
              </a:xfrm>
              <a:prstGeom prst="parallelogram">
                <a:avLst>
                  <a:gd name="adj" fmla="val 0"/>
                </a:avLst>
              </a:prstGeom>
              <a:solidFill>
                <a:srgbClr val="10253F"/>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prstClr val="white"/>
                  </a:solidFill>
                  <a:latin typeface="Calibri"/>
                </a:endParaRPr>
              </a:p>
            </p:txBody>
          </p:sp>
          <p:sp>
            <p:nvSpPr>
              <p:cNvPr id="60" name="TextBox 59"/>
              <p:cNvSpPr txBox="1"/>
              <p:nvPr/>
            </p:nvSpPr>
            <p:spPr>
              <a:xfrm>
                <a:off x="6743840" y="4247310"/>
                <a:ext cx="2360281" cy="370933"/>
              </a:xfrm>
              <a:prstGeom prst="rect">
                <a:avLst/>
              </a:prstGeom>
              <a:noFill/>
            </p:spPr>
            <p:txBody>
              <a:bodyPr wrap="none" rtlCol="0">
                <a:spAutoFit/>
              </a:bodyPr>
              <a:lstStyle/>
              <a:p>
                <a:pPr algn="ctr"/>
                <a:r>
                  <a:rPr lang="en-US" sz="800" i="1" dirty="0" smtClean="0">
                    <a:solidFill>
                      <a:srgbClr val="FFFFFF"/>
                    </a:solidFill>
                    <a:latin typeface="BlairMdITC TT-Medium"/>
                    <a:cs typeface="BlairMdITC TT-Medium"/>
                  </a:rPr>
                  <a:t>Software Tools</a:t>
                </a:r>
                <a:endParaRPr lang="en-US" sz="800" i="1" dirty="0">
                  <a:solidFill>
                    <a:srgbClr val="FFFFFF"/>
                  </a:solidFill>
                  <a:latin typeface="BlairMdITC TT-Medium"/>
                  <a:cs typeface="BlairMdITC TT-Medium"/>
                </a:endParaRPr>
              </a:p>
            </p:txBody>
          </p:sp>
          <p:pic>
            <p:nvPicPr>
              <p:cNvPr id="61" name="Picture 60"/>
              <p:cNvPicPr>
                <a:picLocks noChangeAspect="1"/>
              </p:cNvPicPr>
              <p:nvPr/>
            </p:nvPicPr>
            <p:blipFill>
              <a:blip r:embed="rId4">
                <a:duotone>
                  <a:schemeClr val="accent1">
                    <a:shade val="45000"/>
                    <a:satMod val="135000"/>
                  </a:schemeClr>
                  <a:prstClr val="white"/>
                </a:duotone>
              </a:blip>
              <a:stretch>
                <a:fillRect/>
              </a:stretch>
            </p:blipFill>
            <p:spPr>
              <a:xfrm>
                <a:off x="7335662" y="3749284"/>
                <a:ext cx="365097" cy="365097"/>
              </a:xfrm>
              <a:prstGeom prst="rect">
                <a:avLst/>
              </a:prstGeom>
            </p:spPr>
          </p:pic>
          <p:pic>
            <p:nvPicPr>
              <p:cNvPr id="62" name="Picture 61"/>
              <p:cNvPicPr>
                <a:picLocks noChangeAspect="1"/>
              </p:cNvPicPr>
              <p:nvPr/>
            </p:nvPicPr>
            <p:blipFill>
              <a:blip r:embed="rId5">
                <a:duotone>
                  <a:schemeClr val="accent1">
                    <a:shade val="45000"/>
                    <a:satMod val="135000"/>
                  </a:schemeClr>
                  <a:prstClr val="white"/>
                </a:duotone>
              </a:blip>
              <a:stretch>
                <a:fillRect/>
              </a:stretch>
            </p:blipFill>
            <p:spPr>
              <a:xfrm>
                <a:off x="7871573" y="3919766"/>
                <a:ext cx="549303" cy="205989"/>
              </a:xfrm>
              <a:prstGeom prst="rect">
                <a:avLst/>
              </a:prstGeom>
            </p:spPr>
          </p:pic>
          <p:pic>
            <p:nvPicPr>
              <p:cNvPr id="63" name="Picture 62"/>
              <p:cNvPicPr>
                <a:picLocks noChangeAspect="1"/>
              </p:cNvPicPr>
              <p:nvPr/>
            </p:nvPicPr>
            <p:blipFill>
              <a:blip r:embed="rId6">
                <a:duotone>
                  <a:schemeClr val="accent1">
                    <a:shade val="45000"/>
                    <a:satMod val="135000"/>
                  </a:schemeClr>
                  <a:prstClr val="white"/>
                </a:duotone>
              </a:blip>
              <a:stretch>
                <a:fillRect/>
              </a:stretch>
            </p:blipFill>
            <p:spPr>
              <a:xfrm>
                <a:off x="7977807" y="3266754"/>
                <a:ext cx="479174" cy="448028"/>
              </a:xfrm>
              <a:prstGeom prst="rect">
                <a:avLst/>
              </a:prstGeom>
            </p:spPr>
          </p:pic>
          <p:pic>
            <p:nvPicPr>
              <p:cNvPr id="64" name="Picture 63"/>
              <p:cNvPicPr>
                <a:picLocks noChangeAspect="1"/>
              </p:cNvPicPr>
              <p:nvPr/>
            </p:nvPicPr>
            <p:blipFill rotWithShape="1">
              <a:blip r:embed="rId7">
                <a:duotone>
                  <a:schemeClr val="accent1">
                    <a:shade val="45000"/>
                    <a:satMod val="135000"/>
                  </a:schemeClr>
                  <a:prstClr val="white"/>
                </a:duotone>
                <a:extLst>
                  <a:ext uri="{BEBA8EAE-BF5A-486C-A8C5-ECC9F3942E4B}">
                    <a14:imgProps xmlns:a14="http://schemas.microsoft.com/office/drawing/2010/main">
                      <a14:imgLayer r:embed="rId8">
                        <a14:imgEffect>
                          <a14:saturation sat="0"/>
                        </a14:imgEffect>
                      </a14:imgLayer>
                    </a14:imgProps>
                  </a:ext>
                </a:extLst>
              </a:blip>
              <a:srcRect l="6713" t="10108" r="3828" b="29474"/>
              <a:stretch/>
            </p:blipFill>
            <p:spPr>
              <a:xfrm>
                <a:off x="7276706" y="3353230"/>
                <a:ext cx="671303" cy="170012"/>
              </a:xfrm>
              <a:prstGeom prst="rect">
                <a:avLst/>
              </a:prstGeom>
            </p:spPr>
          </p:pic>
          <p:pic>
            <p:nvPicPr>
              <p:cNvPr id="65" name="Picture 64"/>
              <p:cNvPicPr>
                <a:picLocks noChangeAspect="1"/>
              </p:cNvPicPr>
              <p:nvPr/>
            </p:nvPicPr>
            <p:blipFill rotWithShape="1">
              <a:blip r:embed="rId9">
                <a:duotone>
                  <a:schemeClr val="accent1">
                    <a:shade val="45000"/>
                    <a:satMod val="135000"/>
                  </a:schemeClr>
                  <a:prstClr val="white"/>
                </a:duotone>
              </a:blip>
              <a:srcRect l="32153" r="33069" b="33786"/>
              <a:stretch/>
            </p:blipFill>
            <p:spPr>
              <a:xfrm>
                <a:off x="7676115" y="3560266"/>
                <a:ext cx="351086" cy="334218"/>
              </a:xfrm>
              <a:prstGeom prst="rect">
                <a:avLst/>
              </a:prstGeom>
            </p:spPr>
          </p:pic>
        </p:grpSp>
        <p:grpSp>
          <p:nvGrpSpPr>
            <p:cNvPr id="21" name="Group 20"/>
            <p:cNvGrpSpPr/>
            <p:nvPr/>
          </p:nvGrpSpPr>
          <p:grpSpPr>
            <a:xfrm>
              <a:off x="8516073" y="4137422"/>
              <a:ext cx="2371319" cy="1600200"/>
              <a:chOff x="4509711" y="3028110"/>
              <a:chExt cx="2371319" cy="1600200"/>
            </a:xfrm>
          </p:grpSpPr>
          <p:grpSp>
            <p:nvGrpSpPr>
              <p:cNvPr id="54" name="Group 53"/>
              <p:cNvGrpSpPr/>
              <p:nvPr/>
            </p:nvGrpSpPr>
            <p:grpSpPr>
              <a:xfrm>
                <a:off x="4509711" y="3028110"/>
                <a:ext cx="2371319" cy="1600200"/>
                <a:chOff x="105807" y="3028110"/>
                <a:chExt cx="2371319" cy="1600200"/>
              </a:xfrm>
            </p:grpSpPr>
            <p:sp>
              <p:nvSpPr>
                <p:cNvPr id="56" name="Parallelogram 55"/>
                <p:cNvSpPr/>
                <p:nvPr/>
              </p:nvSpPr>
              <p:spPr>
                <a:xfrm flipH="1">
                  <a:off x="206596" y="3028110"/>
                  <a:ext cx="2145385" cy="1600200"/>
                </a:xfrm>
                <a:prstGeom prst="parallelogram">
                  <a:avLst>
                    <a:gd name="adj" fmla="val 0"/>
                  </a:avLst>
                </a:prstGeom>
                <a:solidFill>
                  <a:srgbClr val="10253F"/>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prstClr val="white"/>
                    </a:solidFill>
                    <a:latin typeface="Calibri"/>
                  </a:endParaRPr>
                </a:p>
              </p:txBody>
            </p:sp>
            <p:pic>
              <p:nvPicPr>
                <p:cNvPr id="57" name="Picture 56"/>
                <p:cNvPicPr>
                  <a:picLocks noChangeAspect="1"/>
                </p:cNvPicPr>
                <p:nvPr/>
              </p:nvPicPr>
              <p:blipFill>
                <a:blip r:embed="rId10">
                  <a:alphaModFix amt="80000"/>
                  <a:duotone>
                    <a:schemeClr val="accent1">
                      <a:shade val="45000"/>
                      <a:satMod val="135000"/>
                    </a:schemeClr>
                    <a:prstClr val="white"/>
                  </a:duotone>
                </a:blip>
                <a:stretch>
                  <a:fillRect/>
                </a:stretch>
              </p:blipFill>
              <p:spPr>
                <a:xfrm flipH="1">
                  <a:off x="1226941" y="3377433"/>
                  <a:ext cx="359340" cy="685800"/>
                </a:xfrm>
                <a:prstGeom prst="rect">
                  <a:avLst/>
                </a:prstGeom>
                <a:noFill/>
              </p:spPr>
            </p:pic>
            <p:sp>
              <p:nvSpPr>
                <p:cNvPr id="58" name="TextBox 57"/>
                <p:cNvSpPr txBox="1"/>
                <p:nvPr/>
              </p:nvSpPr>
              <p:spPr>
                <a:xfrm>
                  <a:off x="105807" y="4247310"/>
                  <a:ext cx="2371319" cy="370933"/>
                </a:xfrm>
                <a:prstGeom prst="rect">
                  <a:avLst/>
                </a:prstGeom>
                <a:noFill/>
              </p:spPr>
              <p:txBody>
                <a:bodyPr wrap="none" rtlCol="0">
                  <a:spAutoFit/>
                </a:bodyPr>
                <a:lstStyle/>
                <a:p>
                  <a:pPr algn="ctr"/>
                  <a:r>
                    <a:rPr lang="en-US" sz="800" i="1" dirty="0" smtClean="0">
                      <a:solidFill>
                        <a:srgbClr val="FFFFFF"/>
                      </a:solidFill>
                      <a:latin typeface="BlairMdITC TT-Medium"/>
                      <a:cs typeface="BlairMdITC TT-Medium"/>
                    </a:rPr>
                    <a:t>User Computing</a:t>
                  </a:r>
                  <a:endParaRPr lang="en-US" sz="800" i="1" dirty="0">
                    <a:solidFill>
                      <a:srgbClr val="FFFFFF"/>
                    </a:solidFill>
                    <a:latin typeface="BlairMdITC TT-Medium"/>
                    <a:cs typeface="BlairMdITC TT-Medium"/>
                  </a:endParaRPr>
                </a:p>
              </p:txBody>
            </p:sp>
          </p:grpSp>
          <p:pic>
            <p:nvPicPr>
              <p:cNvPr id="55" name="Picture 54"/>
              <p:cNvPicPr>
                <a:picLocks noChangeAspect="1"/>
              </p:cNvPicPr>
              <p:nvPr/>
            </p:nvPicPr>
            <p:blipFill>
              <a:blip r:embed="rId10">
                <a:alphaModFix amt="80000"/>
                <a:duotone>
                  <a:schemeClr val="accent1">
                    <a:shade val="45000"/>
                    <a:satMod val="135000"/>
                  </a:schemeClr>
                  <a:prstClr val="white"/>
                </a:duotone>
              </a:blip>
              <a:stretch>
                <a:fillRect/>
              </a:stretch>
            </p:blipFill>
            <p:spPr>
              <a:xfrm flipH="1">
                <a:off x="5321505" y="3376381"/>
                <a:ext cx="359340" cy="685800"/>
              </a:xfrm>
              <a:prstGeom prst="rect">
                <a:avLst/>
              </a:prstGeom>
              <a:noFill/>
            </p:spPr>
          </p:pic>
        </p:grpSp>
        <p:grpSp>
          <p:nvGrpSpPr>
            <p:cNvPr id="22" name="Group 21"/>
            <p:cNvGrpSpPr/>
            <p:nvPr/>
          </p:nvGrpSpPr>
          <p:grpSpPr>
            <a:xfrm>
              <a:off x="6416957" y="4137422"/>
              <a:ext cx="2145385" cy="1600200"/>
              <a:chOff x="10635124" y="3165615"/>
              <a:chExt cx="2145385" cy="1600200"/>
            </a:xfrm>
          </p:grpSpPr>
          <p:grpSp>
            <p:nvGrpSpPr>
              <p:cNvPr id="50" name="Group 49"/>
              <p:cNvGrpSpPr/>
              <p:nvPr/>
            </p:nvGrpSpPr>
            <p:grpSpPr>
              <a:xfrm>
                <a:off x="10635124" y="3165615"/>
                <a:ext cx="2145385" cy="1600200"/>
                <a:chOff x="2410595" y="3028110"/>
                <a:chExt cx="2145385" cy="1600200"/>
              </a:xfrm>
            </p:grpSpPr>
            <p:sp>
              <p:nvSpPr>
                <p:cNvPr id="52" name="Parallelogram 51"/>
                <p:cNvSpPr/>
                <p:nvPr/>
              </p:nvSpPr>
              <p:spPr>
                <a:xfrm flipH="1">
                  <a:off x="2410595" y="3028110"/>
                  <a:ext cx="2145385" cy="1600200"/>
                </a:xfrm>
                <a:prstGeom prst="parallelogram">
                  <a:avLst>
                    <a:gd name="adj" fmla="val 0"/>
                  </a:avLst>
                </a:prstGeom>
                <a:solidFill>
                  <a:srgbClr val="10253F"/>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prstClr val="white"/>
                    </a:solidFill>
                    <a:latin typeface="Calibri"/>
                  </a:endParaRPr>
                </a:p>
              </p:txBody>
            </p:sp>
            <p:sp>
              <p:nvSpPr>
                <p:cNvPr id="53" name="TextBox 52"/>
                <p:cNvSpPr txBox="1"/>
                <p:nvPr/>
              </p:nvSpPr>
              <p:spPr>
                <a:xfrm>
                  <a:off x="2670984" y="4247310"/>
                  <a:ext cx="1626143" cy="370933"/>
                </a:xfrm>
                <a:prstGeom prst="rect">
                  <a:avLst/>
                </a:prstGeom>
                <a:noFill/>
              </p:spPr>
              <p:txBody>
                <a:bodyPr wrap="none" rtlCol="0">
                  <a:spAutoFit/>
                </a:bodyPr>
                <a:lstStyle/>
                <a:p>
                  <a:pPr algn="ctr"/>
                  <a:r>
                    <a:rPr lang="en-US" sz="800" i="1" dirty="0" smtClean="0">
                      <a:solidFill>
                        <a:srgbClr val="FFFFFF"/>
                      </a:solidFill>
                      <a:latin typeface="BlairMdITC TT-Medium"/>
                      <a:cs typeface="BlairMdITC TT-Medium"/>
                    </a:rPr>
                    <a:t>User Files</a:t>
                  </a:r>
                  <a:endParaRPr lang="en-US" sz="800" i="1" dirty="0">
                    <a:solidFill>
                      <a:srgbClr val="FFFFFF"/>
                    </a:solidFill>
                    <a:latin typeface="BlairMdITC TT-Medium"/>
                    <a:cs typeface="BlairMdITC TT-Medium"/>
                  </a:endParaRPr>
                </a:p>
              </p:txBody>
            </p:sp>
          </p:grpSp>
          <p:pic>
            <p:nvPicPr>
              <p:cNvPr id="51" name="Picture 50"/>
              <p:cNvPicPr>
                <a:picLocks noChangeAspect="1"/>
              </p:cNvPicPr>
              <p:nvPr/>
            </p:nvPicPr>
            <p:blipFill>
              <a:blip r:embed="rId11">
                <a:clrChange>
                  <a:clrFrom>
                    <a:srgbClr val="FFFFFF"/>
                  </a:clrFrom>
                  <a:clrTo>
                    <a:srgbClr val="FFFFFF">
                      <a:alpha val="0"/>
                    </a:srgbClr>
                  </a:clrTo>
                </a:clrChange>
              </a:blip>
              <a:stretch>
                <a:fillRect/>
              </a:stretch>
            </p:blipFill>
            <p:spPr>
              <a:xfrm>
                <a:off x="11418853" y="3553591"/>
                <a:ext cx="633685" cy="597395"/>
              </a:xfrm>
              <a:prstGeom prst="rect">
                <a:avLst/>
              </a:prstGeom>
            </p:spPr>
          </p:pic>
        </p:grpSp>
        <p:grpSp>
          <p:nvGrpSpPr>
            <p:cNvPr id="23" name="Group 22"/>
            <p:cNvGrpSpPr/>
            <p:nvPr/>
          </p:nvGrpSpPr>
          <p:grpSpPr>
            <a:xfrm>
              <a:off x="-190948" y="4141610"/>
              <a:ext cx="2198562" cy="1600200"/>
              <a:chOff x="4613870" y="3028110"/>
              <a:chExt cx="2198562" cy="1600200"/>
            </a:xfrm>
          </p:grpSpPr>
          <p:sp>
            <p:nvSpPr>
              <p:cNvPr id="48" name="Parallelogram 47"/>
              <p:cNvSpPr/>
              <p:nvPr/>
            </p:nvSpPr>
            <p:spPr>
              <a:xfrm flipH="1">
                <a:off x="4613870" y="3028110"/>
                <a:ext cx="2145385" cy="1600200"/>
              </a:xfrm>
              <a:prstGeom prst="parallelogram">
                <a:avLst>
                  <a:gd name="adj" fmla="val 0"/>
                </a:avLst>
              </a:prstGeom>
              <a:solidFill>
                <a:schemeClr val="tx2">
                  <a:lumMod val="50000"/>
                </a:schemeClr>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prstClr val="white"/>
                  </a:solidFill>
                  <a:latin typeface="Calibri"/>
                </a:endParaRPr>
              </a:p>
            </p:txBody>
          </p:sp>
          <p:sp>
            <p:nvSpPr>
              <p:cNvPr id="49" name="TextBox 48"/>
              <p:cNvSpPr txBox="1"/>
              <p:nvPr/>
            </p:nvSpPr>
            <p:spPr>
              <a:xfrm>
                <a:off x="4648108" y="4247310"/>
                <a:ext cx="2164324" cy="370933"/>
              </a:xfrm>
              <a:prstGeom prst="rect">
                <a:avLst/>
              </a:prstGeom>
              <a:noFill/>
            </p:spPr>
            <p:txBody>
              <a:bodyPr wrap="none" rtlCol="0">
                <a:spAutoFit/>
              </a:bodyPr>
              <a:lstStyle/>
              <a:p>
                <a:pPr algn="ctr"/>
                <a:r>
                  <a:rPr lang="en-US" sz="800" i="1" dirty="0" smtClean="0">
                    <a:solidFill>
                      <a:srgbClr val="FFFFFF"/>
                    </a:solidFill>
                    <a:latin typeface="BlairMdITC TT-Medium"/>
                    <a:cs typeface="BlairMdITC TT-Medium"/>
                  </a:rPr>
                  <a:t>Data Releases</a:t>
                </a:r>
                <a:endParaRPr lang="en-US" sz="800" i="1" dirty="0">
                  <a:solidFill>
                    <a:srgbClr val="FFFFFF"/>
                  </a:solidFill>
                  <a:latin typeface="BlairMdITC TT-Medium"/>
                  <a:cs typeface="BlairMdITC TT-Medium"/>
                </a:endParaRPr>
              </a:p>
            </p:txBody>
          </p:sp>
        </p:grpSp>
        <p:grpSp>
          <p:nvGrpSpPr>
            <p:cNvPr id="24" name="Group 23"/>
            <p:cNvGrpSpPr/>
            <p:nvPr/>
          </p:nvGrpSpPr>
          <p:grpSpPr>
            <a:xfrm>
              <a:off x="1993313" y="4141610"/>
              <a:ext cx="2186405" cy="1600200"/>
              <a:chOff x="2390856" y="3028110"/>
              <a:chExt cx="2186405" cy="1600200"/>
            </a:xfrm>
          </p:grpSpPr>
          <p:sp>
            <p:nvSpPr>
              <p:cNvPr id="37" name="Parallelogram 36"/>
              <p:cNvSpPr/>
              <p:nvPr/>
            </p:nvSpPr>
            <p:spPr>
              <a:xfrm flipH="1">
                <a:off x="2410595" y="3028110"/>
                <a:ext cx="2145385" cy="1600200"/>
              </a:xfrm>
              <a:prstGeom prst="parallelogram">
                <a:avLst>
                  <a:gd name="adj" fmla="val 0"/>
                </a:avLst>
              </a:prstGeom>
              <a:solidFill>
                <a:srgbClr val="10253F"/>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prstClr val="white"/>
                  </a:solidFill>
                  <a:latin typeface="Calibri"/>
                </a:endParaRPr>
              </a:p>
            </p:txBody>
          </p:sp>
          <p:sp>
            <p:nvSpPr>
              <p:cNvPr id="47" name="TextBox 46"/>
              <p:cNvSpPr txBox="1"/>
              <p:nvPr/>
            </p:nvSpPr>
            <p:spPr>
              <a:xfrm>
                <a:off x="2390856" y="4247310"/>
                <a:ext cx="2186405" cy="370933"/>
              </a:xfrm>
              <a:prstGeom prst="rect">
                <a:avLst/>
              </a:prstGeom>
              <a:noFill/>
            </p:spPr>
            <p:txBody>
              <a:bodyPr wrap="none" rtlCol="0">
                <a:spAutoFit/>
              </a:bodyPr>
              <a:lstStyle/>
              <a:p>
                <a:pPr algn="ctr"/>
                <a:r>
                  <a:rPr lang="en-US" sz="800" i="1" dirty="0" smtClean="0">
                    <a:solidFill>
                      <a:srgbClr val="FFFFFF"/>
                    </a:solidFill>
                    <a:latin typeface="BlairMdITC TT-Medium"/>
                    <a:cs typeface="BlairMdITC TT-Medium"/>
                  </a:rPr>
                  <a:t>Alert Streams</a:t>
                </a:r>
                <a:endParaRPr lang="en-US" sz="800" i="1" dirty="0">
                  <a:solidFill>
                    <a:srgbClr val="FFFFFF"/>
                  </a:solidFill>
                  <a:latin typeface="BlairMdITC TT-Medium"/>
                  <a:cs typeface="BlairMdITC TT-Medium"/>
                </a:endParaRPr>
              </a:p>
            </p:txBody>
          </p:sp>
        </p:grpSp>
        <p:grpSp>
          <p:nvGrpSpPr>
            <p:cNvPr id="25" name="Group 24"/>
            <p:cNvGrpSpPr/>
            <p:nvPr/>
          </p:nvGrpSpPr>
          <p:grpSpPr>
            <a:xfrm>
              <a:off x="8647373" y="2759099"/>
              <a:ext cx="4349383" cy="1234636"/>
              <a:chOff x="8444654" y="1787292"/>
              <a:chExt cx="4349383" cy="1234636"/>
            </a:xfrm>
          </p:grpSpPr>
          <p:sp>
            <p:nvSpPr>
              <p:cNvPr id="33" name="Parallelogram 32"/>
              <p:cNvSpPr/>
              <p:nvPr/>
            </p:nvSpPr>
            <p:spPr>
              <a:xfrm flipH="1">
                <a:off x="8444654" y="1787292"/>
                <a:ext cx="4349383" cy="1234636"/>
              </a:xfrm>
              <a:prstGeom prst="parallelogram">
                <a:avLst>
                  <a:gd name="adj" fmla="val 0"/>
                </a:avLst>
              </a:prstGeom>
              <a:solidFill>
                <a:schemeClr val="tx2">
                  <a:lumMod val="75000"/>
                </a:schemeClr>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prstClr val="white"/>
                  </a:solidFill>
                  <a:latin typeface="Calibri"/>
                </a:endParaRPr>
              </a:p>
            </p:txBody>
          </p:sp>
          <p:sp>
            <p:nvSpPr>
              <p:cNvPr id="36" name="TextBox 35"/>
              <p:cNvSpPr txBox="1"/>
              <p:nvPr/>
            </p:nvSpPr>
            <p:spPr>
              <a:xfrm>
                <a:off x="8886520" y="2287272"/>
                <a:ext cx="1554449" cy="407536"/>
              </a:xfrm>
              <a:prstGeom prst="rect">
                <a:avLst/>
              </a:prstGeom>
              <a:noFill/>
            </p:spPr>
            <p:txBody>
              <a:bodyPr wrap="none" rtlCol="0">
                <a:spAutoFit/>
              </a:bodyPr>
              <a:lstStyle/>
              <a:p>
                <a:r>
                  <a:rPr lang="en-US" sz="1000" i="1" dirty="0" smtClean="0">
                    <a:solidFill>
                      <a:srgbClr val="FFFFFF"/>
                    </a:solidFill>
                    <a:latin typeface="BlairMdITC TT-Medium"/>
                    <a:cs typeface="BlairMdITC TT-Medium"/>
                  </a:rPr>
                  <a:t>Web</a:t>
                </a:r>
                <a:r>
                  <a:rPr lang="en-US" sz="1200" i="1" dirty="0" smtClean="0">
                    <a:solidFill>
                      <a:srgbClr val="FFFFFF"/>
                    </a:solidFill>
                    <a:latin typeface="BlairMdITC TT-Medium"/>
                    <a:cs typeface="BlairMdITC TT-Medium"/>
                  </a:rPr>
                  <a:t> </a:t>
                </a:r>
                <a:r>
                  <a:rPr lang="en-US" sz="1000" i="1" dirty="0" smtClean="0">
                    <a:solidFill>
                      <a:srgbClr val="FFFFFF"/>
                    </a:solidFill>
                    <a:latin typeface="BlairMdITC TT-Medium"/>
                    <a:cs typeface="BlairMdITC TT-Medium"/>
                  </a:rPr>
                  <a:t>APIs</a:t>
                </a:r>
                <a:endParaRPr lang="en-US" sz="1000" i="1" dirty="0">
                  <a:solidFill>
                    <a:srgbClr val="FFFFFF"/>
                  </a:solidFill>
                  <a:latin typeface="BlairMdITC TT-Medium"/>
                  <a:cs typeface="BlairMdITC TT-Medium"/>
                </a:endParaRPr>
              </a:p>
            </p:txBody>
          </p:sp>
        </p:grpSp>
        <p:pic>
          <p:nvPicPr>
            <p:cNvPr id="26" name="Picture 25"/>
            <p:cNvPicPr>
              <a:picLocks noChangeAspect="1"/>
            </p:cNvPicPr>
            <p:nvPr/>
          </p:nvPicPr>
          <p:blipFill>
            <a:blip r:embed="rId12">
              <a:extLst>
                <a:ext uri="{BEBA8EAE-BF5A-486C-A8C5-ECC9F3942E4B}">
                  <a14:imgProps xmlns:a14="http://schemas.microsoft.com/office/drawing/2010/main">
                    <a14:imgLayer r:embed="rId13">
                      <a14:imgEffect>
                        <a14:backgroundRemoval t="3715" b="96954" l="1667" r="97167">
                          <a14:foregroundMark x1="32375" y1="73180" x2="34292" y2="76597"/>
                          <a14:foregroundMark x1="25875" y1="73700" x2="25875" y2="73700"/>
                          <a14:foregroundMark x1="46750" y1="75929" x2="46750" y2="75929"/>
                          <a14:foregroundMark x1="64000" y1="77935" x2="64000" y2="77935"/>
                          <a14:foregroundMark x1="69667" y1="35513" x2="69667" y2="35513"/>
                          <a14:foregroundMark x1="32083" y1="50000" x2="32083" y2="50000"/>
                          <a14:foregroundMark x1="32500" y1="47623" x2="34917" y2="49777"/>
                          <a14:foregroundMark x1="30792" y1="21991" x2="30792" y2="21991"/>
                        </a14:backgroundRemoval>
                      </a14:imgEffect>
                      <a14:imgEffect>
                        <a14:colorTemperature colorTemp="4700"/>
                      </a14:imgEffect>
                    </a14:imgLayer>
                  </a14:imgProps>
                </a:ext>
              </a:extLst>
            </a:blip>
            <a:stretch>
              <a:fillRect/>
            </a:stretch>
          </p:blipFill>
          <p:spPr>
            <a:xfrm>
              <a:off x="11292894" y="2926935"/>
              <a:ext cx="1529280" cy="857671"/>
            </a:xfrm>
            <a:prstGeom prst="rect">
              <a:avLst/>
            </a:prstGeom>
          </p:spPr>
        </p:pic>
        <p:pic>
          <p:nvPicPr>
            <p:cNvPr id="27" name="Picture 26"/>
            <p:cNvPicPr>
              <a:picLocks noChangeAspect="1"/>
            </p:cNvPicPr>
            <p:nvPr/>
          </p:nvPicPr>
          <p:blipFill>
            <a:blip r:embed="rId14">
              <a:duotone>
                <a:schemeClr val="accent1">
                  <a:shade val="45000"/>
                  <a:satMod val="135000"/>
                </a:schemeClr>
                <a:prstClr val="white"/>
              </a:duotone>
            </a:blip>
            <a:stretch>
              <a:fillRect/>
            </a:stretch>
          </p:blipFill>
          <p:spPr>
            <a:xfrm>
              <a:off x="445552" y="4407054"/>
              <a:ext cx="896035" cy="903084"/>
            </a:xfrm>
            <a:prstGeom prst="rect">
              <a:avLst/>
            </a:prstGeom>
          </p:spPr>
        </p:pic>
        <p:sp>
          <p:nvSpPr>
            <p:cNvPr id="29" name="Parallelogram 28"/>
            <p:cNvSpPr/>
            <p:nvPr/>
          </p:nvSpPr>
          <p:spPr>
            <a:xfrm flipH="1">
              <a:off x="-190948" y="2759099"/>
              <a:ext cx="4349383" cy="1234636"/>
            </a:xfrm>
            <a:prstGeom prst="parallelogram">
              <a:avLst>
                <a:gd name="adj" fmla="val 0"/>
              </a:avLst>
            </a:prstGeom>
            <a:solidFill>
              <a:schemeClr val="tx2">
                <a:lumMod val="75000"/>
              </a:schemeClr>
            </a:solidFill>
            <a:effectLst>
              <a:outerShdw blurRad="40000" dist="23000" dir="5400000" rotWithShape="0">
                <a:srgbClr val="000000">
                  <a:alpha val="35000"/>
                </a:srgbClr>
              </a:outerShdw>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prstClr val="white"/>
                </a:solidFill>
                <a:latin typeface="Calibri"/>
              </a:endParaRPr>
            </a:p>
          </p:txBody>
        </p:sp>
        <p:pic>
          <p:nvPicPr>
            <p:cNvPr id="28" name="Picture 27"/>
            <p:cNvPicPr>
              <a:picLocks noChangeAspect="1"/>
            </p:cNvPicPr>
            <p:nvPr/>
          </p:nvPicPr>
          <p:blipFill>
            <a:blip r:embed="rId15">
              <a:lum bright="70000" contrast="-70000"/>
            </a:blip>
            <a:stretch>
              <a:fillRect/>
            </a:stretch>
          </p:blipFill>
          <p:spPr>
            <a:xfrm>
              <a:off x="2360510" y="4547305"/>
              <a:ext cx="1542107" cy="553577"/>
            </a:xfrm>
            <a:prstGeom prst="rect">
              <a:avLst/>
            </a:prstGeom>
          </p:spPr>
        </p:pic>
        <p:sp>
          <p:nvSpPr>
            <p:cNvPr id="31" name="TextBox 30"/>
            <p:cNvSpPr txBox="1"/>
            <p:nvPr/>
          </p:nvSpPr>
          <p:spPr>
            <a:xfrm>
              <a:off x="1738630" y="3259078"/>
              <a:ext cx="1452269" cy="423922"/>
            </a:xfrm>
            <a:prstGeom prst="rect">
              <a:avLst/>
            </a:prstGeom>
            <a:noFill/>
          </p:spPr>
          <p:txBody>
            <a:bodyPr wrap="none" rtlCol="0">
              <a:spAutoFit/>
            </a:bodyPr>
            <a:lstStyle/>
            <a:p>
              <a:pPr algn="ctr"/>
              <a:r>
                <a:rPr lang="en-US" sz="1000" i="1" dirty="0" smtClean="0">
                  <a:solidFill>
                    <a:srgbClr val="FFFFFF"/>
                  </a:solidFill>
                  <a:latin typeface="BlairMdITC TT-Medium"/>
                  <a:cs typeface="BlairMdITC TT-Medium"/>
                </a:rPr>
                <a:t>Portal</a:t>
              </a:r>
              <a:endParaRPr lang="en-US" sz="1000" i="1" dirty="0">
                <a:solidFill>
                  <a:srgbClr val="FFFFFF"/>
                </a:solidFill>
                <a:latin typeface="BlairMdITC TT-Medium"/>
                <a:cs typeface="BlairMdITC TT-Medium"/>
              </a:endParaRPr>
            </a:p>
          </p:txBody>
        </p:sp>
        <p:pic>
          <p:nvPicPr>
            <p:cNvPr id="32" name="Picture 31"/>
            <p:cNvPicPr>
              <a:picLocks noChangeAspect="1"/>
            </p:cNvPicPr>
            <p:nvPr/>
          </p:nvPicPr>
          <p:blipFill rotWithShape="1">
            <a:blip r:embed="rId16">
              <a:lum bright="70000" contrast="-70000"/>
            </a:blip>
            <a:srcRect t="38699" r="48705"/>
            <a:stretch/>
          </p:blipFill>
          <p:spPr>
            <a:xfrm>
              <a:off x="272693" y="3085230"/>
              <a:ext cx="762000" cy="569156"/>
            </a:xfrm>
            <a:prstGeom prst="rect">
              <a:avLst/>
            </a:prstGeom>
          </p:spPr>
        </p:pic>
      </p:grpSp>
    </p:spTree>
    <p:extLst>
      <p:ext uri="{BB962C8B-B14F-4D97-AF65-F5344CB8AC3E}">
        <p14:creationId xmlns:p14="http://schemas.microsoft.com/office/powerpoint/2010/main" val="19844174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JupyterLab</a:t>
            </a:r>
            <a:r>
              <a:rPr lang="en-US" dirty="0" smtClean="0"/>
              <a:t>: Next-to-the-data Analysis</a:t>
            </a:r>
            <a:endParaRPr lang="en-US" dirty="0"/>
          </a:p>
        </p:txBody>
      </p:sp>
      <p:sp>
        <p:nvSpPr>
          <p:cNvPr id="3" name="Text Placeholder 2"/>
          <p:cNvSpPr>
            <a:spLocks noGrp="1"/>
          </p:cNvSpPr>
          <p:nvPr>
            <p:ph type="body" idx="1"/>
          </p:nvPr>
        </p:nvSpPr>
        <p:spPr/>
        <p:txBody>
          <a:bodyPr/>
          <a:lstStyle/>
          <a:p>
            <a:endParaRPr lang="en-US"/>
          </a:p>
        </p:txBody>
      </p:sp>
      <p:pic>
        <p:nvPicPr>
          <p:cNvPr id="5" name="Picture 4"/>
          <p:cNvPicPr>
            <a:picLocks noChangeAspect="1"/>
          </p:cNvPicPr>
          <p:nvPr/>
        </p:nvPicPr>
        <p:blipFill>
          <a:blip r:embed="rId2"/>
          <a:stretch>
            <a:fillRect/>
          </a:stretch>
        </p:blipFill>
        <p:spPr>
          <a:xfrm>
            <a:off x="0" y="735806"/>
            <a:ext cx="9144000" cy="5207794"/>
          </a:xfrm>
          <a:prstGeom prst="rect">
            <a:avLst/>
          </a:prstGeom>
        </p:spPr>
      </p:pic>
      <p:sp>
        <p:nvSpPr>
          <p:cNvPr id="6" name="TextBox 5"/>
          <p:cNvSpPr txBox="1"/>
          <p:nvPr/>
        </p:nvSpPr>
        <p:spPr>
          <a:xfrm>
            <a:off x="2666999" y="6019800"/>
            <a:ext cx="6477001" cy="338554"/>
          </a:xfrm>
          <a:prstGeom prst="rect">
            <a:avLst/>
          </a:prstGeom>
          <a:noFill/>
        </p:spPr>
        <p:txBody>
          <a:bodyPr wrap="square" rtlCol="0">
            <a:spAutoFit/>
          </a:bodyPr>
          <a:lstStyle/>
          <a:p>
            <a:pPr lvl="0" algn="r"/>
            <a:r>
              <a:rPr lang="en-US" sz="1600" i="1" smtClean="0"/>
              <a:t>YouTube demo </a:t>
            </a:r>
            <a:r>
              <a:rPr lang="en-US" sz="1600" i="1" dirty="0"/>
              <a:t>of the LSST </a:t>
            </a:r>
            <a:r>
              <a:rPr lang="en-US" sz="1600" i="1" dirty="0" err="1"/>
              <a:t>JupyterLab</a:t>
            </a:r>
            <a:r>
              <a:rPr lang="en-US" sz="1600" i="1" dirty="0"/>
              <a:t> Aspect Demo: </a:t>
            </a:r>
            <a:r>
              <a:rPr lang="en-US" sz="1600" b="1" i="1" dirty="0">
                <a:hlinkClick r:id="rId3"/>
              </a:rPr>
              <a:t>http://ls.st/bgt</a:t>
            </a:r>
            <a:endParaRPr lang="en-US" sz="1600" i="1" dirty="0"/>
          </a:p>
        </p:txBody>
      </p:sp>
    </p:spTree>
    <p:extLst>
      <p:ext uri="{BB962C8B-B14F-4D97-AF65-F5344CB8AC3E}">
        <p14:creationId xmlns:p14="http://schemas.microsoft.com/office/powerpoint/2010/main" val="1682825749"/>
      </p:ext>
    </p:extLst>
  </p:cSld>
  <p:clrMapOvr>
    <a:masterClrMapping/>
  </p:clrMapOvr>
  <p:timing>
    <p:tnLst>
      <p:par>
        <p:cTn id="1" dur="indefinite" restart="never" nodeType="tmRoot"/>
      </p:par>
    </p:tnLst>
  </p:timing>
</p:sld>
</file>

<file path=ppt/theme/theme1.xml><?xml version="1.0" encoding="utf-8"?>
<a:theme xmlns:a="http://schemas.openxmlformats.org/drawingml/2006/main" name="FDR-Template2013v2-dmf">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rgbClr val="5DB7D1"/>
            </a:gs>
            <a:gs pos="100000">
              <a:srgbClr val="2284A4"/>
            </a:gs>
          </a:gsLst>
          <a:lin ang="4680000" scaled="0"/>
          <a:tileRect/>
        </a:gradFill>
        <a:ln w="0" cap="flat">
          <a:solidFill>
            <a:srgbClr val="5293A5"/>
          </a:solidFill>
          <a:round/>
        </a:ln>
        <a:effectLst/>
      </a:spPr>
      <a:bodyPr rtlCol="0" anchor="t"/>
      <a:lstStyle>
        <a:defPPr algn="ctr">
          <a:defRPr sz="1600" dirty="0" smtClean="0">
            <a:solidFill>
              <a:schemeClr val="bg1"/>
            </a:solidFill>
          </a:defRPr>
        </a:defPPr>
      </a:lstStyle>
      <a:style>
        <a:lnRef idx="3">
          <a:schemeClr val="lt1"/>
        </a:lnRef>
        <a:fillRef idx="1">
          <a:schemeClr val="accent5"/>
        </a:fillRef>
        <a:effectRef idx="1">
          <a:schemeClr val="accent5"/>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solidFill>
          <a:srgbClr val="2284A4">
            <a:alpha val="84000"/>
          </a:srgbClr>
        </a:solidFill>
        <a:effectLst/>
      </a:spPr>
      <a:bodyPr wrap="square" lIns="91440" rtlCol="0" anchor="t" anchorCtr="1">
        <a:spAutoFit/>
      </a:bodyPr>
      <a:lstStyle>
        <a:defPPr>
          <a:defRPr dirty="0" smtClean="0">
            <a:solidFill>
              <a:schemeClr val="bg1"/>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51981</TotalTime>
  <Words>1237</Words>
  <Application>Microsoft Macintosh PowerPoint</Application>
  <PresentationFormat>On-screen Show (4:3)</PresentationFormat>
  <Paragraphs>185</Paragraphs>
  <Slides>16</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 Narrow</vt:lpstr>
      <vt:lpstr>BlairMdITC TT-Medium</vt:lpstr>
      <vt:lpstr>Calibri</vt:lpstr>
      <vt:lpstr>Copperplate</vt:lpstr>
      <vt:lpstr>Lucida Grande</vt:lpstr>
      <vt:lpstr>Mangal</vt:lpstr>
      <vt:lpstr>ＭＳ Ｐゴシック</vt:lpstr>
      <vt:lpstr>Arial</vt:lpstr>
      <vt:lpstr>FDR-Template2013v2-dmf</vt:lpstr>
      <vt:lpstr>What to Expect of the LSST Archive: The LSST Science Platform    Mario Juric, University of Washington LSST Data Management Subsystem Scientist   for the LSST Data Management Team. </vt:lpstr>
      <vt:lpstr>LSST Data Products: Level 1, 2, and 3</vt:lpstr>
      <vt:lpstr>LSST Mission Goals and System Vision</vt:lpstr>
      <vt:lpstr>The LSST Science Platform: Accessing LSST Data and Enabling LSST Science</vt:lpstr>
      <vt:lpstr>The LSST Science Platform Aspects: Portal, JupyterLab, WebAPIs</vt:lpstr>
      <vt:lpstr>LSST Portal: The Web Window into the LSST Archive</vt:lpstr>
      <vt:lpstr>LSST Portal: The Web Window into the LSST Archive</vt:lpstr>
      <vt:lpstr>JupyterLab: Next-to-the-data Analysis</vt:lpstr>
      <vt:lpstr>JupyterLab: Next-to-the-data Analysis</vt:lpstr>
      <vt:lpstr>Web APIs: Integrating With Existing Tools</vt:lpstr>
      <vt:lpstr>Computing, Storage, and Database Resources</vt:lpstr>
      <vt:lpstr>How big is the “LSST Science Cloud” (@ DR2)?</vt:lpstr>
      <vt:lpstr>Level 3: Added-value Data Products</vt:lpstr>
      <vt:lpstr>How we (think) we will work with LSST data?</vt:lpstr>
      <vt:lpstr>How we (think) we will work with LSST data?</vt:lpstr>
      <vt:lpstr>Putting it all together: the LSST Science Platform</vt:lpstr>
    </vt:vector>
  </TitlesOfParts>
  <Company> </Company>
  <LinksUpToDate>false</LinksUpToDate>
  <SharedDoc>false</SharedDoc>
  <HyperlinksChanged>false</HyperlinksChanged>
  <AppVersion>15.0036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  Name of Presenter Title of Presenter  LSST Preliminary Design Review August 29-September 2, 2011</dc:title>
  <dc:creator>mckercher</dc:creator>
  <cp:lastModifiedBy>Microsoft Office User</cp:lastModifiedBy>
  <cp:revision>2280</cp:revision>
  <dcterms:created xsi:type="dcterms:W3CDTF">2011-07-27T22:39:23Z</dcterms:created>
  <dcterms:modified xsi:type="dcterms:W3CDTF">2017-07-17T05:23:17Z</dcterms:modified>
</cp:coreProperties>
</file>