
<file path=[Content_Types].xml><?xml version="1.0" encoding="utf-8"?>
<Types xmlns="http://schemas.openxmlformats.org/package/2006/content-types">
  <Default Extension="xml" ContentType="application/xml"/>
  <Default Extension="docx" ContentType="application/vnd.openxmlformats-officedocument.wordprocessingml.document"/>
  <Default Extension="png" ContentType="image/png"/>
  <Default Extension="jpg" ContentType="image/jpe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662" r:id="rId2"/>
  </p:sldMasterIdLst>
  <p:notesMasterIdLst>
    <p:notesMasterId r:id="rId19"/>
  </p:notesMasterIdLst>
  <p:sldIdLst>
    <p:sldId id="256" r:id="rId3"/>
    <p:sldId id="257" r:id="rId4"/>
    <p:sldId id="273" r:id="rId5"/>
    <p:sldId id="266" r:id="rId6"/>
    <p:sldId id="264" r:id="rId7"/>
    <p:sldId id="260" r:id="rId8"/>
    <p:sldId id="275" r:id="rId9"/>
    <p:sldId id="272" r:id="rId10"/>
    <p:sldId id="274" r:id="rId11"/>
    <p:sldId id="284" r:id="rId12"/>
    <p:sldId id="276" r:id="rId13"/>
    <p:sldId id="277" r:id="rId14"/>
    <p:sldId id="278" r:id="rId15"/>
    <p:sldId id="279" r:id="rId16"/>
    <p:sldId id="280" r:id="rId17"/>
    <p:sldId id="286" r:id="rId1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uck Clav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9"/>
    <p:restoredTop sz="94719"/>
  </p:normalViewPr>
  <p:slideViewPr>
    <p:cSldViewPr snapToGrid="0" snapToObjects="1">
      <p:cViewPr>
        <p:scale>
          <a:sx n="110" d="100"/>
          <a:sy n="110" d="100"/>
        </p:scale>
        <p:origin x="168"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commentAuthors" Target="commentAuthors.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665193098"/>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68" name="Shape 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582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130356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168502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93709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010246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1" name="Shape 3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38900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3" name="Shape 3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50775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1" name="Shape 3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57883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9" name="Shape 3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56348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1" name="Shape 3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09154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992766"/>
            <a:ext cx="8520600" cy="27369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3778833"/>
            <a:ext cx="8520600" cy="10569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474833"/>
            <a:ext cx="8520600" cy="26181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4202966"/>
            <a:ext cx="8520600" cy="17343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Main Title Layout">
    <p:spTree>
      <p:nvGrpSpPr>
        <p:cNvPr id="1" name="Shape 58"/>
        <p:cNvGrpSpPr/>
        <p:nvPr/>
      </p:nvGrpSpPr>
      <p:grpSpPr>
        <a:xfrm>
          <a:off x="0" y="0"/>
          <a:ext cx="0" cy="0"/>
          <a:chOff x="0" y="0"/>
          <a:chExt cx="0" cy="0"/>
        </a:xfrm>
      </p:grpSpPr>
      <p:pic>
        <p:nvPicPr>
          <p:cNvPr id="59" name="Shape 59" descr="Tele11-201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60" name="Shape 60"/>
          <p:cNvSpPr txBox="1">
            <a:spLocks noGrp="1"/>
          </p:cNvSpPr>
          <p:nvPr>
            <p:ph type="ctrTitle"/>
          </p:nvPr>
        </p:nvSpPr>
        <p:spPr>
          <a:xfrm>
            <a:off x="685800" y="1181769"/>
            <a:ext cx="7772400" cy="3113100"/>
          </a:xfrm>
          <a:prstGeom prst="rect">
            <a:avLst/>
          </a:prstGeom>
          <a:noFill/>
          <a:ln>
            <a:noFill/>
          </a:ln>
        </p:spPr>
        <p:txBody>
          <a:bodyPr lIns="91425" tIns="91425" rIns="91425" bIns="91425" anchor="ctr" anchorCtr="0"/>
          <a:lstStyle>
            <a:lvl1pPr marL="0" marR="0" lvl="0" indent="0" algn="r" rtl="0">
              <a:spcBef>
                <a:spcPts val="0"/>
              </a:spcBef>
              <a:spcAft>
                <a:spcPts val="0"/>
              </a:spcAft>
              <a:buNone/>
              <a:defRPr sz="2400" b="1" i="0" u="none" strike="noStrike" cap="none">
                <a:solidFill>
                  <a:schemeClr val="dk2"/>
                </a:solidFill>
                <a:latin typeface="Calibri"/>
                <a:ea typeface="Calibri"/>
                <a:cs typeface="Calibri"/>
                <a:sym typeface="Calibri"/>
              </a:defRPr>
            </a:lvl1pPr>
            <a:lvl2pPr marL="0" marR="0" lvl="1" indent="0" algn="ctr" rtl="0">
              <a:spcBef>
                <a:spcPts val="0"/>
              </a:spcBef>
              <a:spcAft>
                <a:spcPts val="0"/>
              </a:spcAft>
              <a:buNone/>
              <a:defRPr sz="2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2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2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2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pic>
        <p:nvPicPr>
          <p:cNvPr id="61" name="Shape 61" descr="LogoW-ShadowTransBack.png"/>
          <p:cNvPicPr preferRelativeResize="0"/>
          <p:nvPr/>
        </p:nvPicPr>
        <p:blipFill rotWithShape="1">
          <a:blip r:embed="rId3">
            <a:alphaModFix/>
          </a:blip>
          <a:srcRect/>
          <a:stretch/>
        </p:blipFill>
        <p:spPr>
          <a:xfrm>
            <a:off x="7110413" y="0"/>
            <a:ext cx="1984500" cy="1117500"/>
          </a:xfrm>
          <a:prstGeom prst="rect">
            <a:avLst/>
          </a:prstGeom>
          <a:noFill/>
          <a:ln>
            <a:noFill/>
          </a:ln>
        </p:spPr>
      </p:pic>
      <p:sp>
        <p:nvSpPr>
          <p:cNvPr id="62" name="Shape 62"/>
          <p:cNvSpPr txBox="1"/>
          <p:nvPr/>
        </p:nvSpPr>
        <p:spPr>
          <a:xfrm>
            <a:off x="457200" y="6503812"/>
            <a:ext cx="8229600" cy="2459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dirty="0" smtClean="0">
                <a:solidFill>
                  <a:schemeClr val="lt1"/>
                </a:solidFill>
                <a:latin typeface="Calibri"/>
                <a:ea typeface="Calibri"/>
                <a:cs typeface="Calibri"/>
                <a:sym typeface="Calibri"/>
              </a:rPr>
              <a:t>SAC meeting </a:t>
            </a:r>
            <a:r>
              <a:rPr lang="en" sz="1000" b="0" i="0" u="none" strike="noStrike" cap="none" dirty="0" smtClean="0">
                <a:solidFill>
                  <a:schemeClr val="lt1"/>
                </a:solidFill>
                <a:latin typeface="Calibri"/>
                <a:ea typeface="Calibri"/>
                <a:cs typeface="Calibri"/>
                <a:sym typeface="Calibri"/>
              </a:rPr>
              <a:t>•</a:t>
            </a:r>
            <a:r>
              <a:rPr lang="en" sz="1000" dirty="0" smtClean="0">
                <a:solidFill>
                  <a:schemeClr val="lt1"/>
                </a:solidFill>
                <a:latin typeface="Calibri"/>
                <a:ea typeface="Calibri"/>
                <a:cs typeface="Calibri"/>
                <a:sym typeface="Calibri"/>
              </a:rPr>
              <a:t> </a:t>
            </a:r>
            <a:r>
              <a:rPr lang="en-US" sz="1000" dirty="0" smtClean="0">
                <a:solidFill>
                  <a:schemeClr val="lt1"/>
                </a:solidFill>
                <a:latin typeface="Calibri"/>
                <a:ea typeface="Calibri"/>
                <a:cs typeface="Calibri"/>
                <a:sym typeface="Calibri"/>
              </a:rPr>
              <a:t>March</a:t>
            </a:r>
            <a:r>
              <a:rPr lang="en" sz="1000" dirty="0" smtClean="0">
                <a:solidFill>
                  <a:schemeClr val="lt1"/>
                </a:solidFill>
                <a:latin typeface="Calibri"/>
                <a:ea typeface="Calibri"/>
                <a:cs typeface="Calibri"/>
                <a:sym typeface="Calibri"/>
              </a:rPr>
              <a:t> </a:t>
            </a:r>
            <a:r>
              <a:rPr lang="en" sz="1000" b="0" i="0" u="none" strike="noStrike" cap="none" dirty="0">
                <a:solidFill>
                  <a:schemeClr val="lt1"/>
                </a:solidFill>
                <a:latin typeface="Calibri"/>
                <a:ea typeface="Calibri"/>
                <a:cs typeface="Calibri"/>
                <a:sym typeface="Calibri"/>
              </a:rPr>
              <a:t>201</a:t>
            </a:r>
            <a:r>
              <a:rPr lang="en" sz="1000" dirty="0">
                <a:solidFill>
                  <a:schemeClr val="lt1"/>
                </a:solidFill>
                <a:latin typeface="Calibri"/>
                <a:ea typeface="Calibri"/>
                <a:cs typeface="Calibri"/>
                <a:sym typeface="Calibri"/>
              </a:rPr>
              <a:t>7</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One Column Layout">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309175" y="142875"/>
            <a:ext cx="6872100" cy="5571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2400" b="1" i="0" u="none" strike="noStrike" cap="none">
                <a:solidFill>
                  <a:srgbClr val="1F497D"/>
                </a:solidFill>
                <a:latin typeface="Calibri"/>
                <a:ea typeface="Calibri"/>
                <a:cs typeface="Calibri"/>
                <a:sym typeface="Calibri"/>
              </a:defRPr>
            </a:lvl1pPr>
            <a:lvl2pPr marL="0" marR="0" lvl="1" indent="0" algn="ctr" rtl="0">
              <a:spcBef>
                <a:spcPts val="0"/>
              </a:spcBef>
              <a:spcAft>
                <a:spcPts val="0"/>
              </a:spcAft>
              <a:buNone/>
              <a:defRPr sz="2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2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2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2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body" idx="1"/>
          </p:nvPr>
        </p:nvSpPr>
        <p:spPr>
          <a:xfrm>
            <a:off x="457199" y="1014412"/>
            <a:ext cx="8229600" cy="53103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rgbClr val="1F497D"/>
              </a:buClr>
              <a:buSzPct val="100000"/>
              <a:buFont typeface="Arial"/>
              <a:defRPr sz="2400" b="0" i="0" u="none" strike="noStrike" cap="none">
                <a:solidFill>
                  <a:srgbClr val="1F497D"/>
                </a:solidFill>
                <a:latin typeface="Calibri"/>
                <a:ea typeface="Calibri"/>
                <a:cs typeface="Calibri"/>
                <a:sym typeface="Calibri"/>
              </a:defRPr>
            </a:lvl1pPr>
            <a:lvl2pPr marL="742950" marR="0" lvl="1" indent="-133350" algn="l" rtl="0">
              <a:spcBef>
                <a:spcPts val="480"/>
              </a:spcBef>
              <a:spcAft>
                <a:spcPts val="0"/>
              </a:spcAft>
              <a:buClr>
                <a:srgbClr val="1F497D"/>
              </a:buClr>
              <a:buSzPct val="100000"/>
              <a:buFont typeface="Arial"/>
              <a:defRPr sz="2400" b="0" i="0" u="none" strike="noStrike" cap="none">
                <a:solidFill>
                  <a:srgbClr val="1F497D"/>
                </a:solidFill>
                <a:latin typeface="Calibri"/>
                <a:ea typeface="Calibri"/>
                <a:cs typeface="Calibri"/>
                <a:sym typeface="Calibri"/>
              </a:defRPr>
            </a:lvl2pPr>
            <a:lvl3pPr marL="1143000" marR="0" lvl="2" indent="-76200" algn="l" rtl="0">
              <a:spcBef>
                <a:spcPts val="480"/>
              </a:spcBef>
              <a:spcAft>
                <a:spcPts val="0"/>
              </a:spcAft>
              <a:buClr>
                <a:srgbClr val="1F497D"/>
              </a:buClr>
              <a:buSzPct val="100000"/>
              <a:buFont typeface="Arial"/>
              <a:defRPr sz="2400" b="0" i="0" u="none" strike="noStrike" cap="none">
                <a:solidFill>
                  <a:srgbClr val="1F497D"/>
                </a:solidFill>
                <a:latin typeface="Calibri"/>
                <a:ea typeface="Calibri"/>
                <a:cs typeface="Calibri"/>
                <a:sym typeface="Calibri"/>
              </a:defRPr>
            </a:lvl3pPr>
            <a:lvl4pPr marL="1600200" marR="0" lvl="3" indent="-101600" algn="l" rtl="0">
              <a:spcBef>
                <a:spcPts val="400"/>
              </a:spcBef>
              <a:spcAft>
                <a:spcPts val="0"/>
              </a:spcAft>
              <a:buClr>
                <a:srgbClr val="1F497D"/>
              </a:buClr>
              <a:buSzPct val="100000"/>
              <a:buFont typeface="Arial"/>
              <a:defRPr sz="2000" b="0" i="0" u="none" strike="noStrike" cap="none">
                <a:solidFill>
                  <a:srgbClr val="1F497D"/>
                </a:solidFill>
                <a:latin typeface="Calibri"/>
                <a:ea typeface="Calibri"/>
                <a:cs typeface="Calibri"/>
                <a:sym typeface="Calibri"/>
              </a:defRPr>
            </a:lvl4pPr>
            <a:lvl5pPr marL="2057400" marR="0" lvl="4" indent="-101600" algn="l" rtl="0">
              <a:spcBef>
                <a:spcPts val="400"/>
              </a:spcBef>
              <a:spcAft>
                <a:spcPts val="0"/>
              </a:spcAft>
              <a:buClr>
                <a:srgbClr val="1F497D"/>
              </a:buClr>
              <a:buSzPct val="100000"/>
              <a:buFont typeface="Arial"/>
              <a:defRPr sz="2000" b="0" i="0" u="none" strike="noStrike" cap="none">
                <a:solidFill>
                  <a:srgbClr val="1F497D"/>
                </a:solidFill>
                <a:latin typeface="Calibri"/>
                <a:ea typeface="Calibri"/>
                <a:cs typeface="Calibri"/>
                <a:sym typeface="Calibri"/>
              </a:defRPr>
            </a:lvl5pPr>
            <a:lvl6pPr marL="2514600" marR="0" lvl="5" indent="-101600" algn="l" rtl="0">
              <a:spcBef>
                <a:spcPts val="400"/>
              </a:spcBef>
              <a:buClr>
                <a:srgbClr val="1F497D"/>
              </a:buClr>
              <a:buSzPct val="100000"/>
              <a:buFont typeface="Arial"/>
              <a:defRPr sz="2000" b="0" i="0" u="none" strike="noStrike" cap="none">
                <a:solidFill>
                  <a:srgbClr val="1F497D"/>
                </a:solidFill>
                <a:latin typeface="Calibri"/>
                <a:ea typeface="Calibri"/>
                <a:cs typeface="Calibri"/>
                <a:sym typeface="Calibri"/>
              </a:defRPr>
            </a:lvl6pPr>
            <a:lvl7pPr marL="2971800" marR="0" lvl="6" indent="-101600" algn="l" rtl="0">
              <a:spcBef>
                <a:spcPts val="400"/>
              </a:spcBef>
              <a:buClr>
                <a:srgbClr val="1F497D"/>
              </a:buClr>
              <a:buSzPct val="100000"/>
              <a:buFont typeface="Arial"/>
              <a:defRPr sz="2000" b="0" i="0" u="none" strike="noStrike" cap="none">
                <a:solidFill>
                  <a:srgbClr val="1F497D"/>
                </a:solidFill>
                <a:latin typeface="Calibri"/>
                <a:ea typeface="Calibri"/>
                <a:cs typeface="Calibri"/>
                <a:sym typeface="Calibri"/>
              </a:defRPr>
            </a:lvl7pPr>
            <a:lvl8pPr marL="3429000" marR="0" lvl="7" indent="-101600" algn="l" rtl="0">
              <a:spcBef>
                <a:spcPts val="400"/>
              </a:spcBef>
              <a:buClr>
                <a:srgbClr val="1F497D"/>
              </a:buClr>
              <a:buSzPct val="100000"/>
              <a:buFont typeface="Arial"/>
              <a:defRPr sz="2000" b="0" i="0" u="none" strike="noStrike" cap="none">
                <a:solidFill>
                  <a:srgbClr val="1F497D"/>
                </a:solidFill>
                <a:latin typeface="Calibri"/>
                <a:ea typeface="Calibri"/>
                <a:cs typeface="Calibri"/>
                <a:sym typeface="Calibri"/>
              </a:defRPr>
            </a:lvl8pPr>
            <a:lvl9pPr marL="3886200" marR="0" lvl="8" indent="-101600" algn="l" rtl="0">
              <a:spcBef>
                <a:spcPts val="400"/>
              </a:spcBef>
              <a:buClr>
                <a:srgbClr val="1F497D"/>
              </a:buClr>
              <a:buSzPct val="100000"/>
              <a:buFont typeface="Arial"/>
              <a:defRPr sz="2000" b="0" i="0" u="none" strike="noStrike" cap="none">
                <a:solidFill>
                  <a:srgbClr val="1F497D"/>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One Column Layout">
    <p:spTree>
      <p:nvGrpSpPr>
        <p:cNvPr id="1" name=""/>
        <p:cNvGrpSpPr/>
        <p:nvPr/>
      </p:nvGrpSpPr>
      <p:grpSpPr>
        <a:xfrm>
          <a:off x="0" y="0"/>
          <a:ext cx="0" cy="0"/>
          <a:chOff x="0" y="0"/>
          <a:chExt cx="0" cy="0"/>
        </a:xfrm>
      </p:grpSpPr>
      <p:sp>
        <p:nvSpPr>
          <p:cNvPr id="2" name="Title 1"/>
          <p:cNvSpPr>
            <a:spLocks noGrp="1"/>
          </p:cNvSpPr>
          <p:nvPr>
            <p:ph type="title"/>
          </p:nvPr>
        </p:nvSpPr>
        <p:spPr>
          <a:xfrm>
            <a:off x="228600" y="173916"/>
            <a:ext cx="7331357" cy="557213"/>
          </a:xfrm>
        </p:spPr>
        <p:txBody>
          <a:bodyPr/>
          <a:lstStyle>
            <a:lvl1pPr algn="l">
              <a:defRPr/>
            </a:lvl1pPr>
          </a:lstStyle>
          <a:p>
            <a:r>
              <a:rPr lang="en-US" dirty="0" smtClean="0"/>
              <a:t>Click to edit Master title style</a:t>
            </a:r>
            <a:endParaRPr lang="en-US" dirty="0"/>
          </a:p>
        </p:txBody>
      </p:sp>
      <p:sp>
        <p:nvSpPr>
          <p:cNvPr id="9" name="Content Placeholder 8"/>
          <p:cNvSpPr>
            <a:spLocks noGrp="1"/>
          </p:cNvSpPr>
          <p:nvPr>
            <p:ph sz="quarter" idx="10"/>
          </p:nvPr>
        </p:nvSpPr>
        <p:spPr>
          <a:xfrm>
            <a:off x="381000" y="990600"/>
            <a:ext cx="8382000" cy="5334000"/>
          </a:xfrm>
          <a:prstGeom prst="rect">
            <a:avLst/>
          </a:prstGeom>
        </p:spPr>
        <p:txBody>
          <a:bodyPr vert="horz"/>
          <a:lstStyle>
            <a:lvl1pPr>
              <a:buFont typeface="Arial" pitchFamily="34" charset="0"/>
              <a:buChar char="•"/>
              <a:defRPr/>
            </a:lvl1pPr>
            <a:lvl2pPr>
              <a:defRPr sz="2000"/>
            </a:lvl2pPr>
            <a:lvl4pPr>
              <a:buFont typeface="Calibri" pitchFamily="34" charset="0"/>
              <a:buChar char="⁻"/>
              <a:defRPr/>
            </a:lvl4pPr>
            <a:lvl5pPr>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1095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nly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45118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867800"/>
            <a:ext cx="8520600" cy="11223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536633"/>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536633"/>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740800"/>
            <a:ext cx="2808000" cy="1007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852800"/>
            <a:ext cx="2808000" cy="42393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600200"/>
            <a:ext cx="6367800" cy="54543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66"/>
            <a:ext cx="4572000" cy="68580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644233"/>
            <a:ext cx="4045200" cy="19764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3737433"/>
            <a:ext cx="4045200" cy="16467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965433"/>
            <a:ext cx="3837000" cy="49269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6"/>
            <a:ext cx="5998800" cy="8067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theme" Target="../theme/theme2.xml"/><Relationship Id="rId6"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6"/>
            <a:ext cx="8520600" cy="7635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536633"/>
            <a:ext cx="8520600"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6217622"/>
            <a:ext cx="548700" cy="5247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cxnSp>
        <p:nvCxnSpPr>
          <p:cNvPr id="51" name="Shape 51"/>
          <p:cNvCxnSpPr/>
          <p:nvPr/>
        </p:nvCxnSpPr>
        <p:spPr>
          <a:xfrm rot="10800000">
            <a:off x="66588" y="808125"/>
            <a:ext cx="9028200" cy="1500"/>
          </a:xfrm>
          <a:prstGeom prst="straightConnector1">
            <a:avLst/>
          </a:prstGeom>
          <a:noFill/>
          <a:ln w="25400" cap="flat" cmpd="sng">
            <a:solidFill>
              <a:schemeClr val="accent1"/>
            </a:solidFill>
            <a:prstDash val="solid"/>
            <a:round/>
            <a:headEnd type="none" w="med" len="med"/>
            <a:tailEnd type="none" w="med" len="med"/>
          </a:ln>
          <a:effectLst>
            <a:outerShdw dist="20000" dir="5400000" rotWithShape="0">
              <a:srgbClr val="808080">
                <a:alpha val="37650"/>
              </a:srgbClr>
            </a:outerShdw>
          </a:effectLst>
        </p:spPr>
      </p:cxnSp>
      <p:sp>
        <p:nvSpPr>
          <p:cNvPr id="52" name="Shape 52"/>
          <p:cNvSpPr txBox="1">
            <a:spLocks noGrp="1"/>
          </p:cNvSpPr>
          <p:nvPr>
            <p:ph type="title"/>
          </p:nvPr>
        </p:nvSpPr>
        <p:spPr>
          <a:xfrm>
            <a:off x="295124" y="142875"/>
            <a:ext cx="7034100" cy="557100"/>
          </a:xfrm>
          <a:prstGeom prst="rect">
            <a:avLst/>
          </a:prstGeom>
          <a:noFill/>
          <a:ln>
            <a:noFill/>
          </a:ln>
        </p:spPr>
        <p:txBody>
          <a:bodyPr lIns="91425" tIns="91425" rIns="91425" bIns="91425" anchor="ctr" anchorCtr="0"/>
          <a:lstStyle>
            <a:lvl1pPr marL="0" marR="0" lvl="0" indent="0" rtl="0">
              <a:spcBef>
                <a:spcPts val="0"/>
              </a:spcBef>
              <a:spcAft>
                <a:spcPts val="0"/>
              </a:spcAft>
              <a:buSzPct val="100000"/>
              <a:buNone/>
              <a:defRPr sz="2400" b="1" i="0" u="none" strike="noStrike" cap="none">
                <a:solidFill>
                  <a:srgbClr val="1F497D"/>
                </a:solidFill>
                <a:latin typeface="Calibri"/>
                <a:ea typeface="Calibri"/>
                <a:cs typeface="Calibri"/>
                <a:sym typeface="Calibri"/>
              </a:defRPr>
            </a:lvl1pPr>
            <a:lvl2pPr marL="0" marR="0" lvl="1" indent="0" rtl="0">
              <a:spcBef>
                <a:spcPts val="0"/>
              </a:spcBef>
              <a:spcAft>
                <a:spcPts val="0"/>
              </a:spcAft>
              <a:buSzPct val="100000"/>
              <a:buNone/>
              <a:defRPr sz="2400" b="1" i="0" u="none" strike="noStrike" cap="none">
                <a:solidFill>
                  <a:schemeClr val="dk1"/>
                </a:solidFill>
                <a:latin typeface="Calibri"/>
                <a:ea typeface="Calibri"/>
                <a:cs typeface="Calibri"/>
                <a:sym typeface="Calibri"/>
              </a:defRPr>
            </a:lvl2pPr>
            <a:lvl3pPr marL="0" marR="0" lvl="2" indent="0" rtl="0">
              <a:spcBef>
                <a:spcPts val="0"/>
              </a:spcBef>
              <a:spcAft>
                <a:spcPts val="0"/>
              </a:spcAft>
              <a:buSzPct val="100000"/>
              <a:buNone/>
              <a:defRPr sz="2400" b="1" i="0" u="none" strike="noStrike" cap="none">
                <a:solidFill>
                  <a:schemeClr val="dk1"/>
                </a:solidFill>
                <a:latin typeface="Calibri"/>
                <a:ea typeface="Calibri"/>
                <a:cs typeface="Calibri"/>
                <a:sym typeface="Calibri"/>
              </a:defRPr>
            </a:lvl3pPr>
            <a:lvl4pPr marL="0" marR="0" lvl="3" indent="0" rtl="0">
              <a:spcBef>
                <a:spcPts val="0"/>
              </a:spcBef>
              <a:spcAft>
                <a:spcPts val="0"/>
              </a:spcAft>
              <a:buSzPct val="100000"/>
              <a:buNone/>
              <a:defRPr sz="2400" b="1" i="0" u="none" strike="noStrike" cap="none">
                <a:solidFill>
                  <a:schemeClr val="dk1"/>
                </a:solidFill>
                <a:latin typeface="Calibri"/>
                <a:ea typeface="Calibri"/>
                <a:cs typeface="Calibri"/>
                <a:sym typeface="Calibri"/>
              </a:defRPr>
            </a:lvl4pPr>
            <a:lvl5pPr marL="0" marR="0" lvl="4" indent="0" rtl="0">
              <a:spcBef>
                <a:spcPts val="0"/>
              </a:spcBef>
              <a:spcAft>
                <a:spcPts val="0"/>
              </a:spcAft>
              <a:buSzPct val="100000"/>
              <a:buNone/>
              <a:defRPr sz="2400" b="1" i="0" u="none" strike="noStrike" cap="none">
                <a:solidFill>
                  <a:schemeClr val="dk1"/>
                </a:solidFill>
                <a:latin typeface="Calibri"/>
                <a:ea typeface="Calibri"/>
                <a:cs typeface="Calibri"/>
                <a:sym typeface="Calibri"/>
              </a:defRPr>
            </a:lvl5pPr>
            <a:lvl6pPr marL="457200" marR="0" lvl="5" indent="0" rtl="0">
              <a:spcBef>
                <a:spcPts val="0"/>
              </a:spcBef>
              <a:spcAft>
                <a:spcPts val="0"/>
              </a:spcAft>
              <a:buSzPct val="100000"/>
              <a:buNone/>
              <a:defRPr sz="2400" b="1" i="0" u="none" strike="noStrike" cap="none">
                <a:solidFill>
                  <a:schemeClr val="dk1"/>
                </a:solidFill>
                <a:latin typeface="Calibri"/>
                <a:ea typeface="Calibri"/>
                <a:cs typeface="Calibri"/>
                <a:sym typeface="Calibri"/>
              </a:defRPr>
            </a:lvl6pPr>
            <a:lvl7pPr marL="914400" marR="0" lvl="6" indent="0" rtl="0">
              <a:spcBef>
                <a:spcPts val="0"/>
              </a:spcBef>
              <a:spcAft>
                <a:spcPts val="0"/>
              </a:spcAft>
              <a:buSzPct val="100000"/>
              <a:buNone/>
              <a:defRPr sz="2400" b="1" i="0" u="none" strike="noStrike" cap="none">
                <a:solidFill>
                  <a:schemeClr val="dk1"/>
                </a:solidFill>
                <a:latin typeface="Calibri"/>
                <a:ea typeface="Calibri"/>
                <a:cs typeface="Calibri"/>
                <a:sym typeface="Calibri"/>
              </a:defRPr>
            </a:lvl7pPr>
            <a:lvl8pPr marL="1371600" marR="0" lvl="7" indent="0" rtl="0">
              <a:spcBef>
                <a:spcPts val="0"/>
              </a:spcBef>
              <a:spcAft>
                <a:spcPts val="0"/>
              </a:spcAft>
              <a:buSzPct val="100000"/>
              <a:buNone/>
              <a:defRPr sz="2400" b="1" i="0" u="none" strike="noStrike" cap="none">
                <a:solidFill>
                  <a:schemeClr val="dk1"/>
                </a:solidFill>
                <a:latin typeface="Calibri"/>
                <a:ea typeface="Calibri"/>
                <a:cs typeface="Calibri"/>
                <a:sym typeface="Calibri"/>
              </a:defRPr>
            </a:lvl8pPr>
            <a:lvl9pPr marL="1828800" marR="0" lvl="8" indent="0" rtl="0">
              <a:spcBef>
                <a:spcPts val="0"/>
              </a:spcBef>
              <a:spcAft>
                <a:spcPts val="0"/>
              </a:spcAft>
              <a:buSzPct val="100000"/>
              <a:buNone/>
              <a:defRPr sz="2400" b="1"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body" idx="1"/>
          </p:nvPr>
        </p:nvSpPr>
        <p:spPr>
          <a:xfrm>
            <a:off x="457199" y="1014412"/>
            <a:ext cx="8229600" cy="53103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rgbClr val="1F497D"/>
              </a:buClr>
              <a:buSzPct val="100000"/>
              <a:buFont typeface="Arial"/>
              <a:buChar char="●"/>
              <a:defRPr sz="2400" b="0" i="0" u="none" strike="noStrike" cap="none">
                <a:solidFill>
                  <a:srgbClr val="1F497D"/>
                </a:solidFill>
                <a:latin typeface="Calibri"/>
                <a:ea typeface="Calibri"/>
                <a:cs typeface="Calibri"/>
                <a:sym typeface="Calibri"/>
              </a:defRPr>
            </a:lvl1pPr>
            <a:lvl2pPr marL="742950" marR="0" lvl="1" indent="-133350" algn="l" rtl="0">
              <a:spcBef>
                <a:spcPts val="480"/>
              </a:spcBef>
              <a:spcAft>
                <a:spcPts val="0"/>
              </a:spcAft>
              <a:buClr>
                <a:srgbClr val="1F497D"/>
              </a:buClr>
              <a:buSzPct val="100000"/>
              <a:buFont typeface="Arial"/>
              <a:buChar char="○"/>
              <a:defRPr sz="2400" b="0" i="0" u="none" strike="noStrike" cap="none">
                <a:solidFill>
                  <a:srgbClr val="1F497D"/>
                </a:solidFill>
                <a:latin typeface="Calibri"/>
                <a:ea typeface="Calibri"/>
                <a:cs typeface="Calibri"/>
                <a:sym typeface="Calibri"/>
              </a:defRPr>
            </a:lvl2pPr>
            <a:lvl3pPr marL="1143000" marR="0" lvl="2" indent="-76200" algn="l" rtl="0">
              <a:spcBef>
                <a:spcPts val="480"/>
              </a:spcBef>
              <a:spcAft>
                <a:spcPts val="0"/>
              </a:spcAft>
              <a:buClr>
                <a:srgbClr val="1F497D"/>
              </a:buClr>
              <a:buSzPct val="100000"/>
              <a:buFont typeface="Arial"/>
              <a:buChar char="■"/>
              <a:defRPr sz="2400" b="0" i="0" u="none" strike="noStrike" cap="none">
                <a:solidFill>
                  <a:srgbClr val="1F497D"/>
                </a:solidFill>
                <a:latin typeface="Calibri"/>
                <a:ea typeface="Calibri"/>
                <a:cs typeface="Calibri"/>
                <a:sym typeface="Calibri"/>
              </a:defRPr>
            </a:lvl3pPr>
            <a:lvl4pPr marL="1600200" marR="0" lvl="3" indent="-101600" algn="l" rtl="0">
              <a:spcBef>
                <a:spcPts val="400"/>
              </a:spcBef>
              <a:spcAft>
                <a:spcPts val="0"/>
              </a:spcAft>
              <a:buClr>
                <a:srgbClr val="1F497D"/>
              </a:buClr>
              <a:buSzPct val="100000"/>
              <a:buFont typeface="Arial"/>
              <a:buChar char="●"/>
              <a:defRPr sz="2000" b="0" i="0" u="none" strike="noStrike" cap="none">
                <a:solidFill>
                  <a:srgbClr val="1F497D"/>
                </a:solidFill>
                <a:latin typeface="Calibri"/>
                <a:ea typeface="Calibri"/>
                <a:cs typeface="Calibri"/>
                <a:sym typeface="Calibri"/>
              </a:defRPr>
            </a:lvl4pPr>
            <a:lvl5pPr marL="2057400" marR="0" lvl="4" indent="-101600" algn="l" rtl="0">
              <a:spcBef>
                <a:spcPts val="400"/>
              </a:spcBef>
              <a:spcAft>
                <a:spcPts val="0"/>
              </a:spcAft>
              <a:buClr>
                <a:srgbClr val="1F497D"/>
              </a:buClr>
              <a:buSzPct val="100000"/>
              <a:buFont typeface="Arial"/>
              <a:buChar char="○"/>
              <a:defRPr sz="2000" b="0" i="0" u="none" strike="noStrike" cap="none">
                <a:solidFill>
                  <a:srgbClr val="1F497D"/>
                </a:solidFill>
                <a:latin typeface="Calibri"/>
                <a:ea typeface="Calibri"/>
                <a:cs typeface="Calibri"/>
                <a:sym typeface="Calibri"/>
              </a:defRPr>
            </a:lvl5pPr>
            <a:lvl6pPr marL="2514600" marR="0" lvl="5" indent="-101600" algn="l" rtl="0">
              <a:spcBef>
                <a:spcPts val="400"/>
              </a:spcBef>
              <a:buClr>
                <a:srgbClr val="1F497D"/>
              </a:buClr>
              <a:buSzPct val="100000"/>
              <a:buFont typeface="Arial"/>
              <a:buChar char="■"/>
              <a:defRPr sz="2000" b="0" i="0" u="none" strike="noStrike" cap="none">
                <a:solidFill>
                  <a:srgbClr val="1F497D"/>
                </a:solidFill>
                <a:latin typeface="Calibri"/>
                <a:ea typeface="Calibri"/>
                <a:cs typeface="Calibri"/>
                <a:sym typeface="Calibri"/>
              </a:defRPr>
            </a:lvl6pPr>
            <a:lvl7pPr marL="2971800" marR="0" lvl="6" indent="-101600" algn="l" rtl="0">
              <a:spcBef>
                <a:spcPts val="400"/>
              </a:spcBef>
              <a:buClr>
                <a:srgbClr val="1F497D"/>
              </a:buClr>
              <a:buSzPct val="100000"/>
              <a:buFont typeface="Arial"/>
              <a:buChar char="●"/>
              <a:defRPr sz="2000" b="0" i="0" u="none" strike="noStrike" cap="none">
                <a:solidFill>
                  <a:srgbClr val="1F497D"/>
                </a:solidFill>
                <a:latin typeface="Calibri"/>
                <a:ea typeface="Calibri"/>
                <a:cs typeface="Calibri"/>
                <a:sym typeface="Calibri"/>
              </a:defRPr>
            </a:lvl7pPr>
            <a:lvl8pPr marL="3429000" marR="0" lvl="7" indent="-101600" algn="l" rtl="0">
              <a:spcBef>
                <a:spcPts val="400"/>
              </a:spcBef>
              <a:buClr>
                <a:srgbClr val="1F497D"/>
              </a:buClr>
              <a:buSzPct val="100000"/>
              <a:buFont typeface="Arial"/>
              <a:buChar char="○"/>
              <a:defRPr sz="2000" b="0" i="0" u="none" strike="noStrike" cap="none">
                <a:solidFill>
                  <a:srgbClr val="1F497D"/>
                </a:solidFill>
                <a:latin typeface="Calibri"/>
                <a:ea typeface="Calibri"/>
                <a:cs typeface="Calibri"/>
                <a:sym typeface="Calibri"/>
              </a:defRPr>
            </a:lvl8pPr>
            <a:lvl9pPr marL="3886200" marR="0" lvl="8" indent="-101600" algn="l" rtl="0">
              <a:spcBef>
                <a:spcPts val="400"/>
              </a:spcBef>
              <a:buClr>
                <a:srgbClr val="1F497D"/>
              </a:buClr>
              <a:buSzPct val="100000"/>
              <a:buFont typeface="Arial"/>
              <a:buChar char="■"/>
              <a:defRPr sz="2000" b="0" i="0" u="none" strike="noStrike" cap="none">
                <a:solidFill>
                  <a:srgbClr val="1F497D"/>
                </a:solidFill>
                <a:latin typeface="Calibri"/>
                <a:ea typeface="Calibri"/>
                <a:cs typeface="Calibri"/>
                <a:sym typeface="Calibri"/>
              </a:defRPr>
            </a:lvl9pPr>
          </a:lstStyle>
          <a:p>
            <a:endParaRPr dirty="0"/>
          </a:p>
        </p:txBody>
      </p:sp>
      <p:cxnSp>
        <p:nvCxnSpPr>
          <p:cNvPr id="54" name="Shape 54"/>
          <p:cNvCxnSpPr/>
          <p:nvPr/>
        </p:nvCxnSpPr>
        <p:spPr>
          <a:xfrm rot="10800000">
            <a:off x="66588" y="6497725"/>
            <a:ext cx="9028200" cy="1500"/>
          </a:xfrm>
          <a:prstGeom prst="straightConnector1">
            <a:avLst/>
          </a:prstGeom>
          <a:noFill/>
          <a:ln w="25400" cap="flat" cmpd="sng">
            <a:solidFill>
              <a:schemeClr val="accent1"/>
            </a:solidFill>
            <a:prstDash val="solid"/>
            <a:round/>
            <a:headEnd type="none" w="med" len="med"/>
            <a:tailEnd type="none" w="med" len="med"/>
          </a:ln>
          <a:effectLst>
            <a:outerShdw dist="20000" dir="5400000" rotWithShape="0">
              <a:srgbClr val="808080">
                <a:alpha val="37650"/>
              </a:srgbClr>
            </a:outerShdw>
          </a:effectLst>
        </p:spPr>
      </p:cxnSp>
      <p:sp>
        <p:nvSpPr>
          <p:cNvPr id="55" name="Shape 55"/>
          <p:cNvSpPr txBox="1"/>
          <p:nvPr/>
        </p:nvSpPr>
        <p:spPr>
          <a:xfrm>
            <a:off x="8424863" y="6521450"/>
            <a:ext cx="566700" cy="274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 sz="1200" b="0" i="0" u="none" strike="noStrike" cap="none">
                <a:solidFill>
                  <a:srgbClr val="000000"/>
                </a:solidFill>
                <a:latin typeface="Calibri"/>
                <a:ea typeface="Calibri"/>
                <a:cs typeface="Calibri"/>
                <a:sym typeface="Calibri"/>
              </a:rPr>
              <a:t>‹#›</a:t>
            </a:fld>
            <a:endParaRPr lang="en" sz="1200" b="0" i="0" u="none" strike="noStrike" cap="none">
              <a:solidFill>
                <a:srgbClr val="000000"/>
              </a:solidFill>
              <a:latin typeface="Calibri"/>
              <a:ea typeface="Calibri"/>
              <a:cs typeface="Calibri"/>
              <a:sym typeface="Calibri"/>
            </a:endParaRPr>
          </a:p>
        </p:txBody>
      </p:sp>
      <p:pic>
        <p:nvPicPr>
          <p:cNvPr id="56" name="Shape 56" descr="LogoW-ShadowTransBack.png"/>
          <p:cNvPicPr preferRelativeResize="0"/>
          <p:nvPr/>
        </p:nvPicPr>
        <p:blipFill rotWithShape="1">
          <a:blip r:embed="rId6">
            <a:alphaModFix/>
          </a:blip>
          <a:srcRect/>
          <a:stretch/>
        </p:blipFill>
        <p:spPr>
          <a:xfrm>
            <a:off x="7110413" y="0"/>
            <a:ext cx="1984500" cy="1117500"/>
          </a:xfrm>
          <a:prstGeom prst="rect">
            <a:avLst/>
          </a:prstGeom>
          <a:noFill/>
          <a:ln>
            <a:noFill/>
          </a:ln>
        </p:spPr>
      </p:pic>
      <p:sp>
        <p:nvSpPr>
          <p:cNvPr id="57" name="Shape 57"/>
          <p:cNvSpPr txBox="1"/>
          <p:nvPr/>
        </p:nvSpPr>
        <p:spPr>
          <a:xfrm>
            <a:off x="457200" y="6521450"/>
            <a:ext cx="8229600" cy="246000"/>
          </a:xfrm>
          <a:prstGeom prst="rect">
            <a:avLst/>
          </a:prstGeom>
          <a:noFill/>
          <a:ln>
            <a:noFill/>
          </a:ln>
        </p:spPr>
        <p:txBody>
          <a:bodyPr lIns="91425" tIns="45700" rIns="91425" bIns="45700" anchor="t" anchorCtr="0">
            <a:noAutofit/>
          </a:bodyPr>
          <a:lstStyle/>
          <a:p>
            <a:pPr lvl="0" algn="ctr" rtl="0">
              <a:spcBef>
                <a:spcPts val="0"/>
              </a:spcBef>
              <a:buClr>
                <a:schemeClr val="dk1"/>
              </a:buClr>
              <a:buSzPct val="25000"/>
              <a:buFont typeface="Arial"/>
              <a:buNone/>
            </a:pPr>
            <a:r>
              <a:rPr lang="en-US" sz="1000" dirty="0" smtClean="0">
                <a:solidFill>
                  <a:srgbClr val="999999"/>
                </a:solidFill>
                <a:latin typeface="Calibri"/>
                <a:ea typeface="Calibri"/>
                <a:cs typeface="Calibri"/>
                <a:sym typeface="Calibri"/>
              </a:rPr>
              <a:t>SAC meeting </a:t>
            </a:r>
            <a:r>
              <a:rPr lang="en" sz="1000" dirty="0" smtClean="0">
                <a:solidFill>
                  <a:srgbClr val="999999"/>
                </a:solidFill>
                <a:latin typeface="Calibri"/>
                <a:ea typeface="Calibri"/>
                <a:cs typeface="Calibri"/>
                <a:sym typeface="Calibri"/>
              </a:rPr>
              <a:t>• </a:t>
            </a:r>
            <a:r>
              <a:rPr lang="en-US" sz="1000" dirty="0" smtClean="0">
                <a:solidFill>
                  <a:srgbClr val="999999"/>
                </a:solidFill>
                <a:latin typeface="Calibri"/>
                <a:ea typeface="Calibri"/>
                <a:cs typeface="Calibri"/>
                <a:sym typeface="Calibri"/>
              </a:rPr>
              <a:t>March</a:t>
            </a:r>
            <a:r>
              <a:rPr lang="en" sz="1000" dirty="0" smtClean="0">
                <a:solidFill>
                  <a:srgbClr val="999999"/>
                </a:solidFill>
                <a:latin typeface="Calibri"/>
                <a:ea typeface="Calibri"/>
                <a:cs typeface="Calibri"/>
                <a:sym typeface="Calibri"/>
              </a:rPr>
              <a:t> </a:t>
            </a:r>
            <a:r>
              <a:rPr lang="en" sz="1000" dirty="0">
                <a:solidFill>
                  <a:srgbClr val="999999"/>
                </a:solidFill>
                <a:latin typeface="Calibri"/>
                <a:ea typeface="Calibri"/>
                <a:cs typeface="Calibri"/>
                <a:sym typeface="Calibri"/>
              </a:rPr>
              <a:t>2017</a:t>
            </a:r>
          </a:p>
          <a:p>
            <a:pPr marL="0" marR="0" lvl="0" indent="0" algn="ctr" rtl="0">
              <a:spcBef>
                <a:spcPts val="0"/>
              </a:spcBef>
              <a:buNone/>
            </a:pPr>
            <a:endParaRPr sz="1000" dirty="0">
              <a:solidFill>
                <a:srgbClr val="A5A5A5"/>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3" r:id="rId3"/>
    <p:sldLayoutId id="214748366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png"/><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7.png"/><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14.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3.png"/><Relationship Id="rId1" Type="http://schemas.openxmlformats.org/officeDocument/2006/relationships/vmlDrawing" Target="../drawings/vmlDrawing1.vml"/><Relationship Id="rId2"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ctrTitle"/>
          </p:nvPr>
        </p:nvSpPr>
        <p:spPr>
          <a:xfrm>
            <a:off x="685800" y="1181769"/>
            <a:ext cx="7772400" cy="31131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r>
              <a:rPr lang="en-US" sz="3000" dirty="0" smtClean="0"/>
              <a:t>LSST Commissioning Overview and Data Plan</a:t>
            </a:r>
            <a:r>
              <a:rPr lang="en" sz="2400" b="1" i="0" u="none" strike="noStrike" cap="none" dirty="0" smtClean="0">
                <a:solidFill>
                  <a:schemeClr val="dk2"/>
                </a:solidFill>
                <a:latin typeface="Calibri"/>
                <a:ea typeface="Calibri"/>
                <a:cs typeface="Calibri"/>
                <a:sym typeface="Calibri"/>
              </a:rPr>
              <a:t/>
            </a:r>
            <a:br>
              <a:rPr lang="en" sz="2400" b="1" i="0" u="none" strike="noStrike" cap="none" dirty="0" smtClean="0">
                <a:solidFill>
                  <a:schemeClr val="dk2"/>
                </a:solidFill>
                <a:latin typeface="Calibri"/>
                <a:ea typeface="Calibri"/>
                <a:cs typeface="Calibri"/>
                <a:sym typeface="Calibri"/>
              </a:rPr>
            </a:br>
            <a:r>
              <a:rPr lang="en-US" sz="2400" b="1" i="0" u="none" strike="noStrike" cap="none" dirty="0" smtClean="0">
                <a:solidFill>
                  <a:schemeClr val="dk2"/>
                </a:solidFill>
                <a:latin typeface="Calibri"/>
                <a:ea typeface="Calibri"/>
                <a:cs typeface="Calibri"/>
                <a:sym typeface="Calibri"/>
              </a:rPr>
              <a:t>Charles (Chuck) </a:t>
            </a:r>
            <a:r>
              <a:rPr lang="en-US" sz="2400" b="1" i="0" u="none" strike="noStrike" cap="none" dirty="0" err="1" smtClean="0">
                <a:solidFill>
                  <a:schemeClr val="dk2"/>
                </a:solidFill>
                <a:latin typeface="Calibri"/>
                <a:ea typeface="Calibri"/>
                <a:cs typeface="Calibri"/>
                <a:sym typeface="Calibri"/>
              </a:rPr>
              <a:t>Claver</a:t>
            </a:r>
            <a:r>
              <a:rPr lang="en-US" dirty="0"/>
              <a:t> </a:t>
            </a:r>
            <a:r>
              <a:rPr lang="en-US" dirty="0" smtClean="0"/>
              <a:t>              </a:t>
            </a:r>
            <a:r>
              <a:rPr lang="en-US" sz="2400" b="1" i="0" u="none" strike="noStrike" cap="none" dirty="0" smtClean="0">
                <a:solidFill>
                  <a:schemeClr val="dk2"/>
                </a:solidFill>
                <a:latin typeface="Calibri"/>
                <a:ea typeface="Calibri"/>
                <a:cs typeface="Calibri"/>
                <a:sym typeface="Calibri"/>
              </a:rPr>
              <a:t>Beth </a:t>
            </a:r>
            <a:r>
              <a:rPr lang="en-US" sz="2400" b="1" i="0" u="none" strike="noStrike" cap="none" dirty="0" err="1" smtClean="0">
                <a:solidFill>
                  <a:schemeClr val="dk2"/>
                </a:solidFill>
                <a:latin typeface="Calibri"/>
                <a:ea typeface="Calibri"/>
                <a:cs typeface="Calibri"/>
                <a:sym typeface="Calibri"/>
              </a:rPr>
              <a:t>Willman</a:t>
            </a:r>
            <a:r>
              <a:rPr lang="en" sz="2400" b="1" i="0" u="none" strike="noStrike" cap="none" dirty="0">
                <a:solidFill>
                  <a:schemeClr val="dk2"/>
                </a:solidFill>
                <a:latin typeface="Calibri"/>
                <a:ea typeface="Calibri"/>
                <a:cs typeface="Calibri"/>
                <a:sym typeface="Calibri"/>
              </a:rPr>
              <a:t/>
            </a:r>
            <a:br>
              <a:rPr lang="en" sz="2400" b="1" i="0" u="none" strike="noStrike" cap="none" dirty="0">
                <a:solidFill>
                  <a:schemeClr val="dk2"/>
                </a:solidFill>
                <a:latin typeface="Calibri"/>
                <a:ea typeface="Calibri"/>
                <a:cs typeface="Calibri"/>
                <a:sym typeface="Calibri"/>
              </a:rPr>
            </a:br>
            <a:r>
              <a:rPr lang="en-US" sz="2200" b="0" u="none" strike="noStrike" cap="none" dirty="0" smtClean="0">
                <a:solidFill>
                  <a:schemeClr val="dk2"/>
                </a:solidFill>
                <a:latin typeface="Calibri"/>
                <a:ea typeface="Calibri"/>
                <a:cs typeface="Calibri"/>
                <a:sym typeface="Calibri"/>
              </a:rPr>
              <a:t>LSST System Scientist      LSST Deputy Director</a:t>
            </a:r>
            <a:r>
              <a:rPr lang="en" sz="2400" b="1" i="0" u="none" strike="noStrike" cap="none" dirty="0">
                <a:solidFill>
                  <a:schemeClr val="dk2"/>
                </a:solidFill>
                <a:latin typeface="Calibri"/>
                <a:ea typeface="Calibri"/>
                <a:cs typeface="Calibri"/>
                <a:sym typeface="Calibri"/>
              </a:rPr>
              <a:t/>
            </a:r>
            <a:br>
              <a:rPr lang="en" sz="2400" b="1" i="0" u="none" strike="noStrike" cap="none" dirty="0">
                <a:solidFill>
                  <a:schemeClr val="dk2"/>
                </a:solidFill>
                <a:latin typeface="Calibri"/>
                <a:ea typeface="Calibri"/>
                <a:cs typeface="Calibri"/>
                <a:sym typeface="Calibri"/>
              </a:rPr>
            </a:br>
            <a:r>
              <a:rPr lang="en" sz="2400" b="1" i="0" u="none" strike="noStrike" cap="none" dirty="0">
                <a:solidFill>
                  <a:schemeClr val="dk2"/>
                </a:solidFill>
                <a:latin typeface="Calibri"/>
                <a:ea typeface="Calibri"/>
                <a:cs typeface="Calibri"/>
                <a:sym typeface="Calibri"/>
              </a:rPr>
              <a:t/>
            </a:r>
            <a:br>
              <a:rPr lang="en" sz="2400" b="1" i="0" u="none" strike="noStrike" cap="none" dirty="0">
                <a:solidFill>
                  <a:schemeClr val="dk2"/>
                </a:solidFill>
                <a:latin typeface="Calibri"/>
                <a:ea typeface="Calibri"/>
                <a:cs typeface="Calibri"/>
                <a:sym typeface="Calibri"/>
              </a:rPr>
            </a:br>
            <a:r>
              <a:rPr lang="en-US" sz="2200" dirty="0" smtClean="0"/>
              <a:t>SAC</a:t>
            </a:r>
            <a:r>
              <a:rPr lang="en-US" sz="2200" b="1" i="0" u="none" strike="noStrike" cap="none" dirty="0" smtClean="0">
                <a:solidFill>
                  <a:schemeClr val="dk2"/>
                </a:solidFill>
                <a:latin typeface="Calibri"/>
                <a:ea typeface="Calibri"/>
                <a:cs typeface="Calibri"/>
                <a:sym typeface="Calibri"/>
              </a:rPr>
              <a:t> Meeting </a:t>
            </a:r>
            <a:br>
              <a:rPr lang="en-US" sz="2200" b="1" i="0" u="none" strike="noStrike" cap="none" dirty="0" smtClean="0">
                <a:solidFill>
                  <a:schemeClr val="dk2"/>
                </a:solidFill>
                <a:latin typeface="Calibri"/>
                <a:ea typeface="Calibri"/>
                <a:cs typeface="Calibri"/>
                <a:sym typeface="Calibri"/>
              </a:rPr>
            </a:br>
            <a:r>
              <a:rPr lang="en-US" sz="2200" dirty="0" smtClean="0"/>
              <a:t>March</a:t>
            </a:r>
            <a:r>
              <a:rPr lang="en-US" sz="2200" b="1" i="0" u="none" strike="noStrike" cap="none" dirty="0" smtClean="0">
                <a:solidFill>
                  <a:schemeClr val="dk2"/>
                </a:solidFill>
                <a:latin typeface="Calibri"/>
                <a:ea typeface="Calibri"/>
                <a:cs typeface="Calibri"/>
                <a:sym typeface="Calibri"/>
              </a:rPr>
              <a:t> </a:t>
            </a:r>
            <a:r>
              <a:rPr lang="en-US" sz="2200" dirty="0"/>
              <a:t>5</a:t>
            </a:r>
            <a:r>
              <a:rPr lang="en" sz="2200" dirty="0" smtClean="0"/>
              <a:t>,</a:t>
            </a:r>
            <a:r>
              <a:rPr lang="en" sz="2200" b="1" i="0" u="none" strike="noStrike" cap="none" dirty="0" smtClean="0">
                <a:solidFill>
                  <a:schemeClr val="dk2"/>
                </a:solidFill>
                <a:latin typeface="Calibri"/>
                <a:ea typeface="Calibri"/>
                <a:cs typeface="Calibri"/>
                <a:sym typeface="Calibri"/>
              </a:rPr>
              <a:t> </a:t>
            </a:r>
            <a:r>
              <a:rPr lang="en" sz="2200" b="1" i="0" u="none" strike="noStrike" cap="none" dirty="0">
                <a:solidFill>
                  <a:schemeClr val="dk2"/>
                </a:solidFill>
                <a:latin typeface="Calibri"/>
                <a:ea typeface="Calibri"/>
                <a:cs typeface="Calibri"/>
                <a:sym typeface="Calibri"/>
              </a:rPr>
              <a:t>201</a:t>
            </a:r>
            <a:r>
              <a:rPr lang="en" sz="2200" dirty="0"/>
              <a:t>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Candidate reference fields/area for LSST Commissioning Observations</a:t>
            </a:r>
            <a:endParaRPr lang="en-US" dirty="0"/>
          </a:p>
        </p:txBody>
      </p:sp>
      <p:pic>
        <p:nvPicPr>
          <p:cNvPr id="4" name="docs-internal-guid-56f84e0c-8eec-2b06-7e76-0322ca4634db" descr="https://lh6.googleusercontent.com/5RfFY4xbl83O5SbX2d6tN5HpOpP1N32Oguzx8cez0ewVs255V9SUpKTtaPLVipOBDosaCHaGy-hKHXiJclN9k2snxDSLIIBbVKAniAN_OxBskHAqiu3aD0NlLfgtUES4CvkJZwjuRJ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2695" y="842326"/>
            <a:ext cx="8128000" cy="5019040"/>
          </a:xfrm>
          <a:prstGeom prst="rect">
            <a:avLst/>
          </a:prstGeom>
          <a:noFill/>
          <a:ln>
            <a:noFill/>
          </a:ln>
        </p:spPr>
      </p:pic>
      <p:sp>
        <p:nvSpPr>
          <p:cNvPr id="5" name="TextBox 4"/>
          <p:cNvSpPr txBox="1"/>
          <p:nvPr/>
        </p:nvSpPr>
        <p:spPr>
          <a:xfrm>
            <a:off x="1666240" y="5861366"/>
            <a:ext cx="5813323" cy="523220"/>
          </a:xfrm>
          <a:prstGeom prst="rect">
            <a:avLst/>
          </a:prstGeom>
          <a:noFill/>
        </p:spPr>
        <p:txBody>
          <a:bodyPr wrap="none" rtlCol="0">
            <a:spAutoFit/>
          </a:bodyPr>
          <a:lstStyle/>
          <a:p>
            <a:pPr algn="ctr"/>
            <a:r>
              <a:rPr lang="en-US" dirty="0" smtClean="0"/>
              <a:t>Additional input welcome.</a:t>
            </a:r>
          </a:p>
          <a:p>
            <a:pPr algn="ctr"/>
            <a:r>
              <a:rPr lang="en-US" dirty="0" smtClean="0"/>
              <a:t>What early observing can be done to further establish reference fields?</a:t>
            </a:r>
            <a:endParaRPr lang="en-US" dirty="0"/>
          </a:p>
        </p:txBody>
      </p:sp>
    </p:spTree>
    <p:extLst>
      <p:ext uri="{BB962C8B-B14F-4D97-AF65-F5344CB8AC3E}">
        <p14:creationId xmlns:p14="http://schemas.microsoft.com/office/powerpoint/2010/main" val="385544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309175" y="142875"/>
            <a:ext cx="6872100" cy="557100"/>
          </a:xfrm>
          <a:prstGeom prst="rect">
            <a:avLst/>
          </a:prstGeom>
        </p:spPr>
        <p:txBody>
          <a:bodyPr lIns="91425" tIns="91425" rIns="91425" bIns="91425" anchor="ctr" anchorCtr="0">
            <a:noAutofit/>
          </a:bodyPr>
          <a:lstStyle/>
          <a:p>
            <a:pPr lvl="0">
              <a:spcBef>
                <a:spcPts val="0"/>
              </a:spcBef>
              <a:buNone/>
            </a:pPr>
            <a:r>
              <a:rPr lang="en"/>
              <a:t>Early Science Verification with ComCam</a:t>
            </a:r>
          </a:p>
        </p:txBody>
      </p:sp>
      <p:sp>
        <p:nvSpPr>
          <p:cNvPr id="314" name="Shape 314"/>
          <p:cNvSpPr txBox="1">
            <a:spLocks noGrp="1"/>
          </p:cNvSpPr>
          <p:nvPr>
            <p:ph type="body" idx="1"/>
          </p:nvPr>
        </p:nvSpPr>
        <p:spPr>
          <a:xfrm>
            <a:off x="457199" y="1014412"/>
            <a:ext cx="8229600" cy="5310300"/>
          </a:xfrm>
          <a:prstGeom prst="rect">
            <a:avLst/>
          </a:prstGeom>
        </p:spPr>
        <p:txBody>
          <a:bodyPr lIns="91425" tIns="91425" rIns="91425" bIns="91425" anchor="t" anchorCtr="0">
            <a:noAutofit/>
          </a:bodyPr>
          <a:lstStyle/>
          <a:p>
            <a:pPr marL="457200" lvl="0" indent="-368300" rtl="0">
              <a:spcBef>
                <a:spcPts val="0"/>
              </a:spcBef>
              <a:buSzPct val="100000"/>
            </a:pPr>
            <a:r>
              <a:rPr lang="en" sz="1800" dirty="0"/>
              <a:t>Science images with </a:t>
            </a:r>
            <a:r>
              <a:rPr lang="en" sz="1800" dirty="0" err="1"/>
              <a:t>ComCam</a:t>
            </a:r>
            <a:r>
              <a:rPr lang="en" sz="1800" dirty="0"/>
              <a:t> provide a first opportunity </a:t>
            </a:r>
            <a:r>
              <a:rPr lang="en" sz="1800" dirty="0" smtClean="0"/>
              <a:t>to</a:t>
            </a:r>
            <a:r>
              <a:rPr lang="en-US" sz="1800" dirty="0" smtClean="0"/>
              <a:t> test DM software with LSST images</a:t>
            </a:r>
            <a:endParaRPr lang="en" sz="1800" dirty="0"/>
          </a:p>
          <a:p>
            <a:pPr marL="457200" lvl="0" indent="-368300" rtl="0">
              <a:spcBef>
                <a:spcPts val="0"/>
              </a:spcBef>
              <a:buSzPct val="100000"/>
            </a:pPr>
            <a:r>
              <a:rPr lang="en" sz="1800" dirty="0"/>
              <a:t>Gradual transition from engineering focus to periods of sustained </a:t>
            </a:r>
            <a:r>
              <a:rPr lang="en" sz="1800" dirty="0" smtClean="0"/>
              <a:t>observing</a:t>
            </a:r>
            <a:endParaRPr lang="en" sz="1800" dirty="0"/>
          </a:p>
        </p:txBody>
      </p:sp>
      <p:pic>
        <p:nvPicPr>
          <p:cNvPr id="6" name="Shape 347"/>
          <p:cNvPicPr preferRelativeResize="0"/>
          <p:nvPr/>
        </p:nvPicPr>
        <p:blipFill>
          <a:blip r:embed="rId3">
            <a:alphaModFix/>
          </a:blip>
          <a:stretch>
            <a:fillRect/>
          </a:stretch>
        </p:blipFill>
        <p:spPr>
          <a:xfrm>
            <a:off x="1240400" y="2887650"/>
            <a:ext cx="6074501" cy="3539400"/>
          </a:xfrm>
          <a:prstGeom prst="rect">
            <a:avLst/>
          </a:prstGeom>
          <a:noFill/>
          <a:ln>
            <a:noFill/>
          </a:ln>
        </p:spPr>
      </p:pic>
      <p:sp>
        <p:nvSpPr>
          <p:cNvPr id="7" name="Shape 348"/>
          <p:cNvSpPr/>
          <p:nvPr/>
        </p:nvSpPr>
        <p:spPr>
          <a:xfrm>
            <a:off x="2049930" y="2808450"/>
            <a:ext cx="1521000" cy="3439950"/>
          </a:xfrm>
          <a:prstGeom prst="roundRect">
            <a:avLst>
              <a:gd name="adj" fmla="val 8982"/>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2300774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title"/>
          </p:nvPr>
        </p:nvSpPr>
        <p:spPr>
          <a:xfrm>
            <a:off x="309175" y="142875"/>
            <a:ext cx="6872100" cy="557100"/>
          </a:xfrm>
          <a:prstGeom prst="rect">
            <a:avLst/>
          </a:prstGeom>
        </p:spPr>
        <p:txBody>
          <a:bodyPr lIns="91425" tIns="91425" rIns="91425" bIns="91425" anchor="ctr" anchorCtr="0">
            <a:noAutofit/>
          </a:bodyPr>
          <a:lstStyle/>
          <a:p>
            <a:pPr lvl="0">
              <a:spcBef>
                <a:spcPts val="0"/>
              </a:spcBef>
              <a:buNone/>
            </a:pPr>
            <a:r>
              <a:rPr lang="en"/>
              <a:t>Early Science Verification with LSSTCam</a:t>
            </a:r>
          </a:p>
        </p:txBody>
      </p:sp>
      <p:sp>
        <p:nvSpPr>
          <p:cNvPr id="346" name="Shape 346"/>
          <p:cNvSpPr txBox="1">
            <a:spLocks noGrp="1"/>
          </p:cNvSpPr>
          <p:nvPr>
            <p:ph type="body" idx="1"/>
          </p:nvPr>
        </p:nvSpPr>
        <p:spPr>
          <a:xfrm>
            <a:off x="457199" y="1014412"/>
            <a:ext cx="8229600" cy="5310300"/>
          </a:xfrm>
          <a:prstGeom prst="rect">
            <a:avLst/>
          </a:prstGeom>
        </p:spPr>
        <p:txBody>
          <a:bodyPr lIns="91425" tIns="91425" rIns="91425" bIns="91425" anchor="t" anchorCtr="0">
            <a:noAutofit/>
          </a:bodyPr>
          <a:lstStyle/>
          <a:p>
            <a:pPr marL="457200" lvl="0" indent="-368300" rtl="0">
              <a:spcBef>
                <a:spcPts val="0"/>
              </a:spcBef>
              <a:buSzPct val="100000"/>
            </a:pPr>
            <a:r>
              <a:rPr lang="en" sz="1800" dirty="0"/>
              <a:t>Repeat sequence of early science verification observations and analysis from ComCam with LSSTCam, making use of experience and analysis tools gained with ComCam</a:t>
            </a:r>
          </a:p>
          <a:p>
            <a:pPr marL="457200" lvl="0" indent="-368300" rtl="0">
              <a:spcBef>
                <a:spcPts val="0"/>
              </a:spcBef>
              <a:buSzPct val="100000"/>
            </a:pPr>
            <a:r>
              <a:rPr lang="en" sz="1800" dirty="0"/>
              <a:t>Focus on range of delivered performance over larger FOV</a:t>
            </a:r>
          </a:p>
          <a:p>
            <a:pPr marL="0" lvl="0" indent="0">
              <a:spcBef>
                <a:spcPts val="0"/>
              </a:spcBef>
              <a:buNone/>
            </a:pPr>
            <a:endParaRPr sz="1800" dirty="0"/>
          </a:p>
        </p:txBody>
      </p:sp>
      <p:pic>
        <p:nvPicPr>
          <p:cNvPr id="347" name="Shape 347"/>
          <p:cNvPicPr preferRelativeResize="0"/>
          <p:nvPr/>
        </p:nvPicPr>
        <p:blipFill>
          <a:blip r:embed="rId3">
            <a:alphaModFix/>
          </a:blip>
          <a:stretch>
            <a:fillRect/>
          </a:stretch>
        </p:blipFill>
        <p:spPr>
          <a:xfrm>
            <a:off x="1240400" y="2887650"/>
            <a:ext cx="6074501" cy="3539400"/>
          </a:xfrm>
          <a:prstGeom prst="rect">
            <a:avLst/>
          </a:prstGeom>
          <a:noFill/>
          <a:ln>
            <a:noFill/>
          </a:ln>
        </p:spPr>
      </p:pic>
      <p:sp>
        <p:nvSpPr>
          <p:cNvPr id="348" name="Shape 348"/>
          <p:cNvSpPr/>
          <p:nvPr/>
        </p:nvSpPr>
        <p:spPr>
          <a:xfrm>
            <a:off x="3543450" y="2808450"/>
            <a:ext cx="1521000" cy="2882100"/>
          </a:xfrm>
          <a:prstGeom prst="roundRect">
            <a:avLst>
              <a:gd name="adj" fmla="val 8982"/>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9637534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5" name="Shape 355"/>
          <p:cNvSpPr txBox="1">
            <a:spLocks noGrp="1"/>
          </p:cNvSpPr>
          <p:nvPr>
            <p:ph type="title"/>
          </p:nvPr>
        </p:nvSpPr>
        <p:spPr>
          <a:xfrm>
            <a:off x="309175" y="142875"/>
            <a:ext cx="6872100" cy="557100"/>
          </a:xfrm>
          <a:prstGeom prst="rect">
            <a:avLst/>
          </a:prstGeom>
        </p:spPr>
        <p:txBody>
          <a:bodyPr lIns="91425" tIns="91425" rIns="91425" bIns="91425" anchor="ctr" anchorCtr="0">
            <a:noAutofit/>
          </a:bodyPr>
          <a:lstStyle/>
          <a:p>
            <a:pPr lvl="0">
              <a:spcBef>
                <a:spcPts val="0"/>
              </a:spcBef>
              <a:buNone/>
            </a:pPr>
            <a:r>
              <a:rPr lang="en"/>
              <a:t>Final Science Verification with Mini-Surveys</a:t>
            </a:r>
          </a:p>
        </p:txBody>
      </p:sp>
      <p:pic>
        <p:nvPicPr>
          <p:cNvPr id="6" name="Shape 347"/>
          <p:cNvPicPr preferRelativeResize="0"/>
          <p:nvPr/>
        </p:nvPicPr>
        <p:blipFill>
          <a:blip r:embed="rId3">
            <a:alphaModFix/>
          </a:blip>
          <a:stretch>
            <a:fillRect/>
          </a:stretch>
        </p:blipFill>
        <p:spPr>
          <a:xfrm>
            <a:off x="1240400" y="2887650"/>
            <a:ext cx="6074501" cy="3539400"/>
          </a:xfrm>
          <a:prstGeom prst="rect">
            <a:avLst/>
          </a:prstGeom>
          <a:noFill/>
          <a:ln>
            <a:noFill/>
          </a:ln>
        </p:spPr>
      </p:pic>
      <p:sp>
        <p:nvSpPr>
          <p:cNvPr id="8" name="Shape 348"/>
          <p:cNvSpPr/>
          <p:nvPr/>
        </p:nvSpPr>
        <p:spPr>
          <a:xfrm>
            <a:off x="5036970" y="2808450"/>
            <a:ext cx="1521000" cy="3439950"/>
          </a:xfrm>
          <a:prstGeom prst="roundRect">
            <a:avLst>
              <a:gd name="adj" fmla="val 8982"/>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3" name="Shape 353"/>
          <p:cNvSpPr txBox="1">
            <a:spLocks noGrp="1"/>
          </p:cNvSpPr>
          <p:nvPr>
            <p:ph type="body" idx="1"/>
          </p:nvPr>
        </p:nvSpPr>
        <p:spPr>
          <a:xfrm>
            <a:off x="457199" y="872172"/>
            <a:ext cx="8229600" cy="5310300"/>
          </a:xfrm>
          <a:prstGeom prst="rect">
            <a:avLst/>
          </a:prstGeom>
        </p:spPr>
        <p:txBody>
          <a:bodyPr lIns="91425" tIns="91425" rIns="91425" bIns="91425" anchor="t" anchorCtr="0">
            <a:noAutofit/>
          </a:bodyPr>
          <a:lstStyle/>
          <a:p>
            <a:pPr marL="457200" lvl="0" indent="-355600" rtl="0">
              <a:spcBef>
                <a:spcPts val="0"/>
              </a:spcBef>
              <a:buSzPct val="100000"/>
            </a:pPr>
            <a:r>
              <a:rPr lang="en" sz="1800" dirty="0"/>
              <a:t>5-month period demonstrating operational readiness </a:t>
            </a:r>
          </a:p>
          <a:p>
            <a:pPr marL="457200" lvl="0" indent="-355600" rtl="0">
              <a:spcBef>
                <a:spcPts val="0"/>
              </a:spcBef>
              <a:buSzPct val="100000"/>
            </a:pPr>
            <a:r>
              <a:rPr lang="en" sz="1800" dirty="0"/>
              <a:t>Two 6-week continuous scheduler-driven mini-surveys exercising the Level-1 and Level-2 data production systems, respectively</a:t>
            </a:r>
          </a:p>
          <a:p>
            <a:pPr marL="457200" lvl="0" indent="-355600" rtl="0">
              <a:spcBef>
                <a:spcPts val="0"/>
              </a:spcBef>
              <a:buSzPct val="100000"/>
            </a:pPr>
            <a:r>
              <a:rPr lang="en" sz="1800" dirty="0"/>
              <a:t>Comprehensive characterization of bulk data acquired under nominal observing conditions</a:t>
            </a:r>
          </a:p>
          <a:p>
            <a:pPr marL="457200" lvl="0" indent="-355600">
              <a:spcBef>
                <a:spcPts val="0"/>
              </a:spcBef>
              <a:buSzPct val="100000"/>
            </a:pPr>
            <a:r>
              <a:rPr lang="en" sz="1800" dirty="0"/>
              <a:t>Identifying corner cases with the aid of a larger statistical sample of observations</a:t>
            </a:r>
          </a:p>
        </p:txBody>
      </p:sp>
    </p:spTree>
    <p:extLst>
      <p:ext uri="{BB962C8B-B14F-4D97-AF65-F5344CB8AC3E}">
        <p14:creationId xmlns:p14="http://schemas.microsoft.com/office/powerpoint/2010/main" val="32945661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txBox="1">
            <a:spLocks noGrp="1"/>
          </p:cNvSpPr>
          <p:nvPr>
            <p:ph type="title"/>
          </p:nvPr>
        </p:nvSpPr>
        <p:spPr>
          <a:xfrm>
            <a:off x="309175" y="142875"/>
            <a:ext cx="6872100" cy="557100"/>
          </a:xfrm>
          <a:prstGeom prst="rect">
            <a:avLst/>
          </a:prstGeom>
        </p:spPr>
        <p:txBody>
          <a:bodyPr lIns="91425" tIns="91425" rIns="91425" bIns="91425" anchor="ctr" anchorCtr="0">
            <a:noAutofit/>
          </a:bodyPr>
          <a:lstStyle/>
          <a:p>
            <a:pPr lvl="0">
              <a:spcBef>
                <a:spcPts val="0"/>
              </a:spcBef>
              <a:buNone/>
            </a:pPr>
            <a:r>
              <a:rPr lang="en"/>
              <a:t>Mini-Survey 1: Wide-Area Alert Production</a:t>
            </a:r>
          </a:p>
        </p:txBody>
      </p:sp>
      <p:sp>
        <p:nvSpPr>
          <p:cNvPr id="362" name="Shape 362"/>
          <p:cNvSpPr txBox="1">
            <a:spLocks noGrp="1"/>
          </p:cNvSpPr>
          <p:nvPr>
            <p:ph type="body" idx="1"/>
          </p:nvPr>
        </p:nvSpPr>
        <p:spPr>
          <a:xfrm>
            <a:off x="457199" y="867508"/>
            <a:ext cx="8229600" cy="5457204"/>
          </a:xfrm>
          <a:prstGeom prst="rect">
            <a:avLst/>
          </a:prstGeom>
        </p:spPr>
        <p:txBody>
          <a:bodyPr lIns="91425" tIns="91425" rIns="91425" bIns="91425" anchor="t" anchorCtr="0">
            <a:noAutofit/>
          </a:bodyPr>
          <a:lstStyle/>
          <a:p>
            <a:pPr marL="0" lvl="0" indent="-69850">
              <a:spcBef>
                <a:spcPts val="0"/>
              </a:spcBef>
              <a:buClr>
                <a:schemeClr val="dk1"/>
              </a:buClr>
              <a:buSzPct val="45833"/>
              <a:buNone/>
            </a:pPr>
            <a:r>
              <a:rPr lang="en" b="1" dirty="0">
                <a:solidFill>
                  <a:schemeClr val="dk2"/>
                </a:solidFill>
              </a:rPr>
              <a:t>Objectives:</a:t>
            </a:r>
          </a:p>
          <a:p>
            <a:pPr marL="457200" lvl="0" indent="-355600">
              <a:spcBef>
                <a:spcPts val="0"/>
              </a:spcBef>
              <a:buClr>
                <a:schemeClr val="dk2"/>
              </a:buClr>
            </a:pPr>
            <a:r>
              <a:rPr lang="en" sz="1800" dirty="0">
                <a:solidFill>
                  <a:schemeClr val="dk2"/>
                </a:solidFill>
              </a:rPr>
              <a:t>Template building with DRP pipeline</a:t>
            </a:r>
          </a:p>
          <a:p>
            <a:pPr marL="457200" lvl="0" indent="-355600">
              <a:spcBef>
                <a:spcPts val="0"/>
              </a:spcBef>
              <a:buClr>
                <a:schemeClr val="dk2"/>
              </a:buClr>
            </a:pPr>
            <a:r>
              <a:rPr lang="en" sz="1800" dirty="0">
                <a:solidFill>
                  <a:schemeClr val="dk2"/>
                </a:solidFill>
              </a:rPr>
              <a:t>Level-1 processing, real-time alert generation</a:t>
            </a:r>
          </a:p>
          <a:p>
            <a:pPr marL="457200" lvl="0" indent="-355600">
              <a:spcBef>
                <a:spcPts val="0"/>
              </a:spcBef>
              <a:buClr>
                <a:schemeClr val="dk2"/>
              </a:buClr>
            </a:pPr>
            <a:r>
              <a:rPr lang="en" sz="1800" dirty="0">
                <a:solidFill>
                  <a:schemeClr val="dk2"/>
                </a:solidFill>
              </a:rPr>
              <a:t>Testing survey progress over wide area, validating observation </a:t>
            </a:r>
            <a:r>
              <a:rPr lang="en" sz="1800" dirty="0" smtClean="0">
                <a:solidFill>
                  <a:schemeClr val="dk2"/>
                </a:solidFill>
              </a:rPr>
              <a:t>simulations</a:t>
            </a:r>
            <a:endParaRPr lang="en" sz="1800" dirty="0">
              <a:solidFill>
                <a:schemeClr val="dk2"/>
              </a:solidFill>
            </a:endParaRPr>
          </a:p>
          <a:p>
            <a:pPr marL="0" lvl="0" indent="-69850">
              <a:spcBef>
                <a:spcPts val="0"/>
              </a:spcBef>
              <a:buClr>
                <a:schemeClr val="dk1"/>
              </a:buClr>
              <a:buSzPct val="45833"/>
              <a:buFont typeface="Arial"/>
              <a:buNone/>
            </a:pPr>
            <a:endParaRPr lang="en-US" b="1" dirty="0" smtClean="0">
              <a:solidFill>
                <a:schemeClr val="dk2"/>
              </a:solidFill>
            </a:endParaRPr>
          </a:p>
          <a:p>
            <a:pPr marL="0" lvl="0" indent="-69850">
              <a:spcBef>
                <a:spcPts val="0"/>
              </a:spcBef>
              <a:buClr>
                <a:schemeClr val="dk1"/>
              </a:buClr>
              <a:buSzPct val="45833"/>
              <a:buFont typeface="Arial"/>
              <a:buNone/>
            </a:pPr>
            <a:r>
              <a:rPr lang="en" b="1" dirty="0" smtClean="0">
                <a:solidFill>
                  <a:schemeClr val="dk2"/>
                </a:solidFill>
              </a:rPr>
              <a:t>Observations</a:t>
            </a:r>
            <a:r>
              <a:rPr lang="en" b="1" dirty="0">
                <a:solidFill>
                  <a:schemeClr val="dk2"/>
                </a:solidFill>
              </a:rPr>
              <a:t>:</a:t>
            </a:r>
          </a:p>
          <a:p>
            <a:pPr marL="457200" lvl="0" indent="-355600" rtl="0">
              <a:spcBef>
                <a:spcPts val="0"/>
              </a:spcBef>
              <a:buClr>
                <a:schemeClr val="dk2"/>
              </a:buClr>
              <a:buSzPct val="100000"/>
            </a:pPr>
            <a:r>
              <a:rPr lang="en-US" sz="2000" dirty="0" smtClean="0">
                <a:solidFill>
                  <a:schemeClr val="dk2"/>
                </a:solidFill>
              </a:rPr>
              <a:t>~</a:t>
            </a:r>
            <a:r>
              <a:rPr lang="en" sz="2000" dirty="0" smtClean="0">
                <a:solidFill>
                  <a:schemeClr val="dk2"/>
                </a:solidFill>
              </a:rPr>
              <a:t>1600 </a:t>
            </a:r>
            <a:r>
              <a:rPr lang="en" sz="2000" dirty="0">
                <a:solidFill>
                  <a:schemeClr val="dk2"/>
                </a:solidFill>
              </a:rPr>
              <a:t>deg</a:t>
            </a:r>
            <a:r>
              <a:rPr lang="en" sz="2000" baseline="30000" dirty="0">
                <a:solidFill>
                  <a:schemeClr val="dk2"/>
                </a:solidFill>
              </a:rPr>
              <a:t>2</a:t>
            </a:r>
            <a:r>
              <a:rPr lang="en" sz="2000" dirty="0">
                <a:solidFill>
                  <a:schemeClr val="dk2"/>
                </a:solidFill>
              </a:rPr>
              <a:t> x 15 visits x 6 filters x 2 phases </a:t>
            </a:r>
            <a:r>
              <a:rPr lang="en-US" sz="2000" dirty="0" smtClean="0">
                <a:solidFill>
                  <a:schemeClr val="dk2"/>
                </a:solidFill>
              </a:rPr>
              <a:t>(~30,000 visits, ~40 nights)</a:t>
            </a:r>
            <a:endParaRPr lang="en" sz="2000" dirty="0">
              <a:solidFill>
                <a:schemeClr val="dk2"/>
              </a:solidFill>
            </a:endParaRPr>
          </a:p>
          <a:p>
            <a:pPr marL="914400" lvl="1" indent="-355600" rtl="0">
              <a:spcBef>
                <a:spcPts val="0"/>
              </a:spcBef>
              <a:buClr>
                <a:schemeClr val="dk2"/>
              </a:buClr>
              <a:buSzPct val="100000"/>
            </a:pPr>
            <a:r>
              <a:rPr lang="en" sz="2000" dirty="0">
                <a:solidFill>
                  <a:schemeClr val="dk2"/>
                </a:solidFill>
              </a:rPr>
              <a:t>In each phase, cover ~10% of footprint with exposure equivalent to  1 year of Wide-Fast-Deep survey</a:t>
            </a:r>
          </a:p>
          <a:p>
            <a:pPr marL="914400" lvl="1" indent="-355600" rtl="0">
              <a:spcBef>
                <a:spcPts val="0"/>
              </a:spcBef>
              <a:buClr>
                <a:schemeClr val="dk2"/>
              </a:buClr>
              <a:buSzPct val="100000"/>
            </a:pPr>
            <a:r>
              <a:rPr lang="en" sz="2000" dirty="0">
                <a:solidFill>
                  <a:schemeClr val="dk2"/>
                </a:solidFill>
              </a:rPr>
              <a:t>Long equatorial stripe covering range of source densities</a:t>
            </a:r>
          </a:p>
          <a:p>
            <a:pPr marL="457200" lvl="0" indent="-355600" rtl="0">
              <a:spcBef>
                <a:spcPts val="0"/>
              </a:spcBef>
              <a:buClr>
                <a:schemeClr val="dk2"/>
              </a:buClr>
              <a:buSzPct val="100000"/>
            </a:pPr>
            <a:r>
              <a:rPr lang="en" sz="2000" dirty="0">
                <a:solidFill>
                  <a:schemeClr val="dk2"/>
                </a:solidFill>
              </a:rPr>
              <a:t>Phase 1: Observations for template generation (3 weeks)</a:t>
            </a:r>
          </a:p>
          <a:p>
            <a:pPr marL="457200" lvl="0" indent="-355600" rtl="0">
              <a:spcBef>
                <a:spcPts val="0"/>
              </a:spcBef>
              <a:buClr>
                <a:schemeClr val="dk2"/>
              </a:buClr>
              <a:buSzPct val="100000"/>
            </a:pPr>
            <a:r>
              <a:rPr lang="en" sz="2000" dirty="0">
                <a:solidFill>
                  <a:schemeClr val="dk2"/>
                </a:solidFill>
              </a:rPr>
              <a:t>Phase 2: Re-observing area for alert production (3 weeks)</a:t>
            </a:r>
          </a:p>
          <a:p>
            <a:pPr marL="457200" lvl="0" indent="-355600">
              <a:spcBef>
                <a:spcPts val="0"/>
              </a:spcBef>
              <a:buClr>
                <a:schemeClr val="dk2"/>
              </a:buClr>
              <a:buSzPct val="100000"/>
            </a:pPr>
            <a:r>
              <a:rPr lang="en" sz="2000" dirty="0">
                <a:solidFill>
                  <a:schemeClr val="dk2"/>
                </a:solidFill>
              </a:rPr>
              <a:t>Phases separated by 6 weeks to allow for astrophysical evolution and template processing (mini-survey 2 scheduled in-between phases</a:t>
            </a:r>
            <a:r>
              <a:rPr lang="en" sz="2000" dirty="0" smtClean="0">
                <a:solidFill>
                  <a:schemeClr val="dk2"/>
                </a:solidFill>
              </a:rPr>
              <a:t>)</a:t>
            </a:r>
            <a:endParaRPr lang="en" sz="2000" dirty="0">
              <a:solidFill>
                <a:schemeClr val="dk2"/>
              </a:solidFill>
            </a:endParaRPr>
          </a:p>
          <a:p>
            <a:pPr lvl="0">
              <a:spcBef>
                <a:spcPts val="0"/>
              </a:spcBef>
              <a:buNone/>
            </a:pPr>
            <a:endParaRPr lang="en-US" sz="2300" dirty="0" smtClean="0"/>
          </a:p>
          <a:p>
            <a:pPr lvl="0">
              <a:spcBef>
                <a:spcPts val="0"/>
              </a:spcBef>
              <a:buNone/>
            </a:pPr>
            <a:r>
              <a:rPr lang="en-US" sz="2300" dirty="0" smtClean="0">
                <a:solidFill>
                  <a:schemeClr val="accent6">
                    <a:lumMod val="50000"/>
                  </a:schemeClr>
                </a:solidFill>
              </a:rPr>
              <a:t>1 visit = 9.6 </a:t>
            </a:r>
            <a:r>
              <a:rPr lang="en-US" sz="2300" dirty="0" err="1" smtClean="0">
                <a:solidFill>
                  <a:schemeClr val="accent6">
                    <a:lumMod val="50000"/>
                  </a:schemeClr>
                </a:solidFill>
              </a:rPr>
              <a:t>deg</a:t>
            </a:r>
            <a:r>
              <a:rPr lang="en" baseline="30000" dirty="0" smtClean="0">
                <a:solidFill>
                  <a:schemeClr val="accent6">
                    <a:lumMod val="50000"/>
                  </a:schemeClr>
                </a:solidFill>
              </a:rPr>
              <a:t>2</a:t>
            </a:r>
            <a:r>
              <a:rPr lang="en-US" sz="2300" dirty="0" smtClean="0">
                <a:solidFill>
                  <a:schemeClr val="accent6">
                    <a:lumMod val="50000"/>
                  </a:schemeClr>
                </a:solidFill>
              </a:rPr>
              <a:t>, 825 visits per field in 10 years (~1 night per field)</a:t>
            </a:r>
          </a:p>
          <a:p>
            <a:pPr lvl="0">
              <a:spcBef>
                <a:spcPts val="0"/>
              </a:spcBef>
              <a:buNone/>
            </a:pPr>
            <a:r>
              <a:rPr lang="en-US" sz="2300" dirty="0" smtClean="0">
                <a:solidFill>
                  <a:schemeClr val="accent6">
                    <a:lumMod val="50000"/>
                  </a:schemeClr>
                </a:solidFill>
              </a:rPr>
              <a:t>~2,000 fields in the main deep-wide fast survey, 2.5 million total</a:t>
            </a:r>
            <a:endParaRPr sz="2300" dirty="0">
              <a:solidFill>
                <a:schemeClr val="accent6">
                  <a:lumMod val="50000"/>
                </a:schemeClr>
              </a:solidFill>
            </a:endParaRPr>
          </a:p>
        </p:txBody>
      </p:sp>
    </p:spTree>
    <p:extLst>
      <p:ext uri="{BB962C8B-B14F-4D97-AF65-F5344CB8AC3E}">
        <p14:creationId xmlns:p14="http://schemas.microsoft.com/office/powerpoint/2010/main" val="17701033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309175" y="142875"/>
            <a:ext cx="6872100" cy="557100"/>
          </a:xfrm>
          <a:prstGeom prst="rect">
            <a:avLst/>
          </a:prstGeom>
        </p:spPr>
        <p:txBody>
          <a:bodyPr lIns="91425" tIns="91425" rIns="91425" bIns="91425" anchor="ctr" anchorCtr="0">
            <a:noAutofit/>
          </a:bodyPr>
          <a:lstStyle/>
          <a:p>
            <a:pPr lvl="0">
              <a:spcBef>
                <a:spcPts val="0"/>
              </a:spcBef>
              <a:buNone/>
            </a:pPr>
            <a:r>
              <a:rPr lang="en"/>
              <a:t>Mini-Survey 2: 10-year Depth Survey </a:t>
            </a:r>
          </a:p>
        </p:txBody>
      </p:sp>
      <p:sp>
        <p:nvSpPr>
          <p:cNvPr id="374" name="Shape 374"/>
          <p:cNvSpPr txBox="1">
            <a:spLocks noGrp="1"/>
          </p:cNvSpPr>
          <p:nvPr>
            <p:ph type="body" idx="1"/>
          </p:nvPr>
        </p:nvSpPr>
        <p:spPr>
          <a:xfrm>
            <a:off x="457199" y="1014412"/>
            <a:ext cx="8229600" cy="5310300"/>
          </a:xfrm>
          <a:prstGeom prst="rect">
            <a:avLst/>
          </a:prstGeom>
        </p:spPr>
        <p:txBody>
          <a:bodyPr lIns="91425" tIns="91425" rIns="91425" bIns="91425" anchor="t" anchorCtr="0">
            <a:noAutofit/>
          </a:bodyPr>
          <a:lstStyle/>
          <a:p>
            <a:pPr marL="0" lvl="0" indent="0">
              <a:spcBef>
                <a:spcPts val="0"/>
              </a:spcBef>
              <a:buNone/>
            </a:pPr>
            <a:r>
              <a:rPr lang="en" b="1" dirty="0">
                <a:solidFill>
                  <a:schemeClr val="dk2"/>
                </a:solidFill>
              </a:rPr>
              <a:t>Objectives:</a:t>
            </a:r>
          </a:p>
          <a:p>
            <a:pPr marL="457200" lvl="0" indent="-355600">
              <a:spcBef>
                <a:spcPts val="0"/>
              </a:spcBef>
              <a:buClr>
                <a:schemeClr val="dk2"/>
              </a:buClr>
            </a:pPr>
            <a:r>
              <a:rPr lang="en" sz="2000" dirty="0">
                <a:solidFill>
                  <a:schemeClr val="dk2"/>
                </a:solidFill>
              </a:rPr>
              <a:t>Focus on Level-2 data products at full survey depth</a:t>
            </a:r>
          </a:p>
          <a:p>
            <a:pPr marL="457200" lvl="0" indent="-355600">
              <a:spcBef>
                <a:spcPts val="0"/>
              </a:spcBef>
              <a:buClr>
                <a:schemeClr val="dk2"/>
              </a:buClr>
            </a:pPr>
            <a:r>
              <a:rPr lang="en" sz="2000" dirty="0">
                <a:solidFill>
                  <a:schemeClr val="dk2"/>
                </a:solidFill>
              </a:rPr>
              <a:t>Data quality characterization beyond the SRD through analyses that are closely tied to main science themes</a:t>
            </a:r>
          </a:p>
          <a:p>
            <a:pPr marL="914400" lvl="1" indent="-355600">
              <a:spcBef>
                <a:spcPts val="0"/>
              </a:spcBef>
              <a:buClr>
                <a:schemeClr val="dk2"/>
              </a:buClr>
            </a:pPr>
            <a:r>
              <a:rPr lang="en" sz="2000" dirty="0">
                <a:solidFill>
                  <a:schemeClr val="dk2"/>
                </a:solidFill>
              </a:rPr>
              <a:t>e.g., source detection completeness, star-galaxy separation, photo-z, weak-lensing null tests, cluster weak lensing</a:t>
            </a:r>
          </a:p>
          <a:p>
            <a:pPr marL="457200" lvl="0" indent="-355600">
              <a:spcBef>
                <a:spcPts val="0"/>
              </a:spcBef>
              <a:buClr>
                <a:schemeClr val="dk2"/>
              </a:buClr>
            </a:pPr>
            <a:r>
              <a:rPr lang="en" sz="2000" dirty="0">
                <a:solidFill>
                  <a:schemeClr val="dk2"/>
                </a:solidFill>
              </a:rPr>
              <a:t>Template generation and real-time alert production; these high-cadence observations will form an exceptional dataset for detailed characterization of transient, variable, and moving object alerts</a:t>
            </a:r>
          </a:p>
          <a:p>
            <a:pPr lvl="0">
              <a:spcBef>
                <a:spcPts val="0"/>
              </a:spcBef>
              <a:buNone/>
            </a:pPr>
            <a:endParaRPr lang="en" dirty="0"/>
          </a:p>
          <a:p>
            <a:pPr marL="0" lvl="0" indent="-69850">
              <a:spcBef>
                <a:spcPts val="0"/>
              </a:spcBef>
              <a:buClr>
                <a:schemeClr val="dk1"/>
              </a:buClr>
              <a:buSzPct val="45833"/>
              <a:buFont typeface="Arial"/>
              <a:buNone/>
            </a:pPr>
            <a:r>
              <a:rPr lang="en" b="1" dirty="0" smtClean="0">
                <a:solidFill>
                  <a:schemeClr val="dk2"/>
                </a:solidFill>
              </a:rPr>
              <a:t>Observations</a:t>
            </a:r>
            <a:r>
              <a:rPr lang="en" b="1" dirty="0">
                <a:solidFill>
                  <a:schemeClr val="dk2"/>
                </a:solidFill>
              </a:rPr>
              <a:t>:</a:t>
            </a:r>
          </a:p>
          <a:p>
            <a:pPr marL="457200" lvl="0" indent="-355600" rtl="0">
              <a:spcBef>
                <a:spcPts val="0"/>
              </a:spcBef>
              <a:buClr>
                <a:schemeClr val="dk2"/>
              </a:buClr>
              <a:buSzPct val="100000"/>
            </a:pPr>
            <a:r>
              <a:rPr lang="en" sz="2000" dirty="0">
                <a:solidFill>
                  <a:schemeClr val="dk2"/>
                </a:solidFill>
              </a:rPr>
              <a:t>~30 fields x 825 </a:t>
            </a:r>
            <a:r>
              <a:rPr lang="en" sz="2000" dirty="0" smtClean="0">
                <a:solidFill>
                  <a:schemeClr val="dk2"/>
                </a:solidFill>
              </a:rPr>
              <a:t>visits</a:t>
            </a:r>
            <a:r>
              <a:rPr lang="en-US" sz="2000" dirty="0" smtClean="0">
                <a:solidFill>
                  <a:schemeClr val="dk2"/>
                </a:solidFill>
              </a:rPr>
              <a:t> in 6 filters</a:t>
            </a:r>
            <a:r>
              <a:rPr lang="en" sz="2000" dirty="0" smtClean="0">
                <a:solidFill>
                  <a:schemeClr val="dk2"/>
                </a:solidFill>
              </a:rPr>
              <a:t> </a:t>
            </a:r>
            <a:r>
              <a:rPr lang="en-US" sz="2000" dirty="0" smtClean="0">
                <a:solidFill>
                  <a:schemeClr val="dk2"/>
                </a:solidFill>
              </a:rPr>
              <a:t>(~25,000 visits, ~30 nights)</a:t>
            </a:r>
            <a:endParaRPr lang="en" sz="2000" dirty="0">
              <a:solidFill>
                <a:schemeClr val="dk2"/>
              </a:solidFill>
            </a:endParaRPr>
          </a:p>
          <a:p>
            <a:pPr marL="914400" lvl="1" indent="-355600" rtl="0">
              <a:spcBef>
                <a:spcPts val="0"/>
              </a:spcBef>
              <a:buClr>
                <a:schemeClr val="dk2"/>
              </a:buClr>
              <a:buSzPct val="100000"/>
            </a:pPr>
            <a:r>
              <a:rPr lang="en" sz="2000" dirty="0">
                <a:solidFill>
                  <a:schemeClr val="dk2"/>
                </a:solidFill>
              </a:rPr>
              <a:t>~300 deg</a:t>
            </a:r>
            <a:r>
              <a:rPr lang="en" sz="2000" baseline="30000" dirty="0">
                <a:solidFill>
                  <a:schemeClr val="dk2"/>
                </a:solidFill>
              </a:rPr>
              <a:t>2</a:t>
            </a:r>
            <a:r>
              <a:rPr lang="en" sz="2000" dirty="0">
                <a:solidFill>
                  <a:schemeClr val="dk2"/>
                </a:solidFill>
              </a:rPr>
              <a:t> to full depth of Wide-Fast-Deep survey (~1% of footprint)</a:t>
            </a:r>
          </a:p>
          <a:p>
            <a:pPr marL="457200" lvl="0" indent="-355600" rtl="0">
              <a:spcBef>
                <a:spcPts val="0"/>
              </a:spcBef>
              <a:buClr>
                <a:schemeClr val="dk2"/>
              </a:buClr>
              <a:buSzPct val="100000"/>
            </a:pPr>
            <a:r>
              <a:rPr lang="en" sz="2000" dirty="0">
                <a:solidFill>
                  <a:schemeClr val="dk2"/>
                </a:solidFill>
              </a:rPr>
              <a:t>Select fields to overlap with external reference datasets </a:t>
            </a:r>
          </a:p>
          <a:p>
            <a:pPr marL="457200" lvl="0" indent="-355600" rtl="0">
              <a:spcBef>
                <a:spcPts val="0"/>
              </a:spcBef>
              <a:buClr>
                <a:schemeClr val="dk2"/>
              </a:buClr>
              <a:buSzPct val="100000"/>
            </a:pPr>
            <a:r>
              <a:rPr lang="en" sz="2000" dirty="0">
                <a:solidFill>
                  <a:schemeClr val="dk2"/>
                </a:solidFill>
              </a:rPr>
              <a:t>Scheduler used to optimize data quality across fields</a:t>
            </a:r>
          </a:p>
          <a:p>
            <a:pPr marL="0" lvl="0" indent="0" rtl="0">
              <a:spcBef>
                <a:spcPts val="0"/>
              </a:spcBef>
              <a:buNone/>
            </a:pPr>
            <a:endParaRPr sz="2000" dirty="0">
              <a:solidFill>
                <a:schemeClr val="dk2"/>
              </a:solidFill>
            </a:endParaRPr>
          </a:p>
        </p:txBody>
      </p:sp>
    </p:spTree>
    <p:extLst>
      <p:ext uri="{BB962C8B-B14F-4D97-AF65-F5344CB8AC3E}">
        <p14:creationId xmlns:p14="http://schemas.microsoft.com/office/powerpoint/2010/main" val="25091689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09175" y="142875"/>
            <a:ext cx="6872100" cy="557100"/>
          </a:xfrm>
          <a:prstGeom prst="rect">
            <a:avLst/>
          </a:prstGeom>
        </p:spPr>
        <p:txBody>
          <a:bodyPr lIns="91425" tIns="91425" rIns="91425" bIns="91425" anchor="ctr" anchorCtr="0">
            <a:noAutofit/>
          </a:bodyPr>
          <a:lstStyle/>
          <a:p>
            <a:pPr lvl="0">
              <a:spcBef>
                <a:spcPts val="0"/>
              </a:spcBef>
              <a:buNone/>
            </a:pPr>
            <a:r>
              <a:rPr lang="en-US" dirty="0" smtClean="0"/>
              <a:t>Providing Input to the Commissioning Team</a:t>
            </a:r>
            <a:endParaRPr dirty="0"/>
          </a:p>
        </p:txBody>
      </p:sp>
      <p:sp>
        <p:nvSpPr>
          <p:cNvPr id="76" name="Shape 76"/>
          <p:cNvSpPr txBox="1">
            <a:spLocks noGrp="1"/>
          </p:cNvSpPr>
          <p:nvPr>
            <p:ph type="body" idx="1"/>
          </p:nvPr>
        </p:nvSpPr>
        <p:spPr>
          <a:xfrm>
            <a:off x="457199" y="950912"/>
            <a:ext cx="8229600" cy="5399088"/>
          </a:xfrm>
          <a:prstGeom prst="rect">
            <a:avLst/>
          </a:prstGeom>
        </p:spPr>
        <p:txBody>
          <a:bodyPr lIns="91425" tIns="91425" rIns="91425" bIns="91425" anchor="t" anchorCtr="0">
            <a:noAutofit/>
          </a:bodyPr>
          <a:lstStyle/>
          <a:p>
            <a:pPr marL="152400" indent="0">
              <a:buNone/>
            </a:pPr>
            <a:r>
              <a:rPr lang="en-US" sz="2000" dirty="0"/>
              <a:t>The Commissioning team’s priority during the entire Commissioning period will be integrating and testing the hardware and software systems to ensure that they will deliver on the scientific requirements defined for the 10-year </a:t>
            </a:r>
            <a:r>
              <a:rPr lang="en-US" sz="2000" dirty="0" smtClean="0"/>
              <a:t>survey</a:t>
            </a:r>
          </a:p>
          <a:p>
            <a:pPr marL="152400" indent="0">
              <a:buNone/>
            </a:pPr>
            <a:endParaRPr lang="en-US" sz="2000" dirty="0" smtClean="0"/>
          </a:p>
          <a:p>
            <a:pPr marL="152400" indent="0">
              <a:buNone/>
            </a:pPr>
            <a:r>
              <a:rPr lang="en-US" sz="2000" dirty="0" smtClean="0"/>
              <a:t>The Commissioning </a:t>
            </a:r>
            <a:r>
              <a:rPr lang="en-US" sz="2000" dirty="0"/>
              <a:t>team may have some flexibility in the observing strategy and/or target fields to be implemented in each of the three commissioning phases.  </a:t>
            </a:r>
            <a:r>
              <a:rPr lang="en-US" sz="2000" b="1" dirty="0"/>
              <a:t>To prepare for this possibility, we </a:t>
            </a:r>
            <a:r>
              <a:rPr lang="en-US" sz="2000" b="1" dirty="0" smtClean="0"/>
              <a:t>plan to </a:t>
            </a:r>
            <a:r>
              <a:rPr lang="en-US" sz="2000" b="1" dirty="0"/>
              <a:t>invite commissioning suggestions </a:t>
            </a:r>
            <a:r>
              <a:rPr lang="en-US" sz="2000" b="1" dirty="0" smtClean="0"/>
              <a:t>via </a:t>
            </a:r>
            <a:r>
              <a:rPr lang="en-US" sz="2000" b="1" dirty="0"/>
              <a:t>a public </a:t>
            </a:r>
            <a:r>
              <a:rPr lang="en-US" sz="2000" b="1" dirty="0" err="1"/>
              <a:t>GitHub</a:t>
            </a:r>
            <a:r>
              <a:rPr lang="en-US" sz="2000" b="1" dirty="0"/>
              <a:t> website in 2018</a:t>
            </a:r>
            <a:r>
              <a:rPr lang="en-US" sz="2000" b="1" dirty="0" smtClean="0"/>
              <a:t>.</a:t>
            </a:r>
          </a:p>
          <a:p>
            <a:pPr marL="152400" indent="0">
              <a:buNone/>
            </a:pPr>
            <a:r>
              <a:rPr lang="en-US" sz="2000" dirty="0" smtClean="0"/>
              <a:t>  </a:t>
            </a:r>
          </a:p>
          <a:p>
            <a:pPr marL="152400" indent="0">
              <a:buNone/>
            </a:pPr>
            <a:r>
              <a:rPr lang="en-US" sz="2000" dirty="0" smtClean="0"/>
              <a:t>The </a:t>
            </a:r>
            <a:r>
              <a:rPr lang="en-US" sz="2000" dirty="0"/>
              <a:t>LSST Commissioning </a:t>
            </a:r>
            <a:r>
              <a:rPr lang="en-US" sz="2000" dirty="0" smtClean="0"/>
              <a:t>lead, with support from LSST’s </a:t>
            </a:r>
            <a:r>
              <a:rPr lang="en-US" sz="2000" dirty="0"/>
              <a:t>Science Advisory Committee and Project Science Team, will evaluate community commissioning suggestions to determine which of them would drive the system to operational maturity most efficiently.  LSST might not guarantee that any particular observations or observing strategies will be implemented during commissioning.</a:t>
            </a:r>
          </a:p>
          <a:p>
            <a:pPr marL="152400" indent="0">
              <a:buNone/>
            </a:pPr>
            <a:endParaRPr lang="en-US" dirty="0"/>
          </a:p>
          <a:p>
            <a:pPr marL="152400" indent="0">
              <a:buNone/>
            </a:pPr>
            <a:r>
              <a:rPr lang="en-US" dirty="0"/>
              <a:t>  </a:t>
            </a:r>
          </a:p>
        </p:txBody>
      </p:sp>
    </p:spTree>
    <p:extLst>
      <p:ext uri="{BB962C8B-B14F-4D97-AF65-F5344CB8AC3E}">
        <p14:creationId xmlns:p14="http://schemas.microsoft.com/office/powerpoint/2010/main" val="950316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09175" y="142875"/>
            <a:ext cx="6872100" cy="557100"/>
          </a:xfrm>
          <a:prstGeom prst="rect">
            <a:avLst/>
          </a:prstGeom>
        </p:spPr>
        <p:txBody>
          <a:bodyPr lIns="91425" tIns="91425" rIns="91425" bIns="91425" anchor="ctr" anchorCtr="0">
            <a:noAutofit/>
          </a:bodyPr>
          <a:lstStyle/>
          <a:p>
            <a:pPr lvl="0">
              <a:spcBef>
                <a:spcPts val="0"/>
              </a:spcBef>
              <a:buNone/>
            </a:pPr>
            <a:r>
              <a:rPr lang="en-US" dirty="0" smtClean="0"/>
              <a:t>Outline</a:t>
            </a:r>
            <a:endParaRPr dirty="0"/>
          </a:p>
        </p:txBody>
      </p:sp>
      <p:sp>
        <p:nvSpPr>
          <p:cNvPr id="76" name="Shape 76"/>
          <p:cNvSpPr txBox="1">
            <a:spLocks noGrp="1"/>
          </p:cNvSpPr>
          <p:nvPr>
            <p:ph type="body" idx="1"/>
          </p:nvPr>
        </p:nvSpPr>
        <p:spPr>
          <a:xfrm>
            <a:off x="457199" y="1014412"/>
            <a:ext cx="8229600" cy="5310300"/>
          </a:xfrm>
          <a:prstGeom prst="rect">
            <a:avLst/>
          </a:prstGeom>
        </p:spPr>
        <p:txBody>
          <a:bodyPr lIns="91425" tIns="91425" rIns="91425" bIns="91425" anchor="t" anchorCtr="0">
            <a:noAutofit/>
          </a:bodyPr>
          <a:lstStyle/>
          <a:p>
            <a:pPr marL="209550" indent="0">
              <a:spcBef>
                <a:spcPts val="0"/>
              </a:spcBef>
              <a:buNone/>
            </a:pPr>
            <a:r>
              <a:rPr lang="en-US" sz="2800" dirty="0" smtClean="0"/>
              <a:t>Phases of LSST Commissioning</a:t>
            </a:r>
          </a:p>
          <a:p>
            <a:pPr marL="209550" indent="0">
              <a:spcBef>
                <a:spcPts val="0"/>
              </a:spcBef>
              <a:buNone/>
            </a:pPr>
            <a:r>
              <a:rPr lang="en-US" sz="2800" dirty="0" smtClean="0"/>
              <a:t/>
            </a:r>
            <a:br>
              <a:rPr lang="en-US" sz="2800" dirty="0" smtClean="0"/>
            </a:br>
            <a:r>
              <a:rPr lang="en-US" sz="2800" dirty="0" smtClean="0"/>
              <a:t>Primary Activity Sequencing: </a:t>
            </a:r>
          </a:p>
          <a:p>
            <a:pPr lvl="1">
              <a:spcBef>
                <a:spcPts val="0"/>
              </a:spcBef>
            </a:pPr>
            <a:r>
              <a:rPr lang="en-US" sz="2000" dirty="0" smtClean="0"/>
              <a:t>Phase 1: Early System AI&amp;T</a:t>
            </a:r>
            <a:r>
              <a:rPr lang="en-US" sz="2000" dirty="0"/>
              <a:t> </a:t>
            </a:r>
            <a:r>
              <a:rPr lang="en-US" sz="2000" dirty="0" smtClean="0"/>
              <a:t>w/</a:t>
            </a:r>
            <a:r>
              <a:rPr lang="en-US" sz="2000" dirty="0" err="1" smtClean="0"/>
              <a:t>ComCam</a:t>
            </a:r>
            <a:r>
              <a:rPr lang="en-US" sz="2000" dirty="0" smtClean="0"/>
              <a:t/>
            </a:r>
            <a:br>
              <a:rPr lang="en-US" sz="2000" dirty="0" smtClean="0"/>
            </a:br>
            <a:endParaRPr lang="en-US" sz="2000" dirty="0" smtClean="0"/>
          </a:p>
          <a:p>
            <a:pPr lvl="1">
              <a:spcBef>
                <a:spcPts val="0"/>
              </a:spcBef>
            </a:pPr>
            <a:r>
              <a:rPr lang="en-US" sz="2000" dirty="0" smtClean="0"/>
              <a:t>Phase 2: Full System AI&amp;T</a:t>
            </a:r>
            <a:r>
              <a:rPr lang="en-US" sz="2000" dirty="0"/>
              <a:t> </a:t>
            </a:r>
            <a:r>
              <a:rPr lang="en-US" sz="2000" dirty="0" smtClean="0"/>
              <a:t>w/LSSTCam</a:t>
            </a:r>
            <a:br>
              <a:rPr lang="en-US" sz="2000" dirty="0" smtClean="0"/>
            </a:br>
            <a:endParaRPr lang="en-US" sz="2000" dirty="0" smtClean="0"/>
          </a:p>
          <a:p>
            <a:pPr lvl="1">
              <a:spcBef>
                <a:spcPts val="0"/>
              </a:spcBef>
            </a:pPr>
            <a:r>
              <a:rPr lang="en-US" sz="2000" dirty="0" smtClean="0"/>
              <a:t>Phase 3: Science Verification</a:t>
            </a:r>
            <a:br>
              <a:rPr lang="en-US" sz="2000" dirty="0" smtClean="0"/>
            </a:br>
            <a:endParaRPr lang="en-US" sz="2000" dirty="0" smtClean="0"/>
          </a:p>
          <a:p>
            <a:pPr marL="209550" indent="0">
              <a:spcBef>
                <a:spcPts val="0"/>
              </a:spcBef>
              <a:buNone/>
            </a:pPr>
            <a:r>
              <a:rPr lang="en-US" sz="2800" dirty="0"/>
              <a:t>Current commissioning data plan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Commissioning Plan is structured in phases</a:t>
            </a:r>
            <a:endParaRPr lang="en-US" dirty="0"/>
          </a:p>
        </p:txBody>
      </p:sp>
      <p:pic>
        <p:nvPicPr>
          <p:cNvPr id="7" name="Picture 6"/>
          <p:cNvPicPr>
            <a:picLocks noChangeAspect="1"/>
          </p:cNvPicPr>
          <p:nvPr/>
        </p:nvPicPr>
        <p:blipFill rotWithShape="1">
          <a:blip r:embed="rId2" cstate="print">
            <a:clrChange>
              <a:clrFrom>
                <a:srgbClr val="96917C"/>
              </a:clrFrom>
              <a:clrTo>
                <a:srgbClr val="96917C">
                  <a:alpha val="0"/>
                </a:srgbClr>
              </a:clrTo>
            </a:clrChange>
            <a:extLst>
              <a:ext uri="{28A0092B-C50C-407E-A947-70E740481C1C}">
                <a14:useLocalDpi xmlns:a14="http://schemas.microsoft.com/office/drawing/2010/main"/>
              </a:ext>
            </a:extLst>
          </a:blip>
          <a:srcRect/>
          <a:stretch/>
        </p:blipFill>
        <p:spPr>
          <a:xfrm>
            <a:off x="4866641" y="3330842"/>
            <a:ext cx="4277360" cy="3146158"/>
          </a:xfrm>
          <a:prstGeom prst="rect">
            <a:avLst/>
          </a:prstGeom>
        </p:spPr>
      </p:pic>
      <p:sp>
        <p:nvSpPr>
          <p:cNvPr id="2" name="TextBox 1"/>
          <p:cNvSpPr txBox="1"/>
          <p:nvPr/>
        </p:nvSpPr>
        <p:spPr>
          <a:xfrm>
            <a:off x="6400800" y="959544"/>
            <a:ext cx="2529840" cy="646331"/>
          </a:xfrm>
          <a:prstGeom prst="rect">
            <a:avLst/>
          </a:prstGeom>
          <a:noFill/>
        </p:spPr>
        <p:txBody>
          <a:bodyPr wrap="square" rtlCol="0">
            <a:spAutoFit/>
          </a:bodyPr>
          <a:lstStyle/>
          <a:p>
            <a:r>
              <a:rPr lang="en-US" sz="1800" dirty="0" err="1">
                <a:solidFill>
                  <a:srgbClr val="1F497D"/>
                </a:solidFill>
                <a:latin typeface="Calibri"/>
                <a:ea typeface="Calibri"/>
                <a:cs typeface="Calibri"/>
                <a:sym typeface="Calibri"/>
              </a:rPr>
              <a:t>ComCam</a:t>
            </a:r>
            <a:r>
              <a:rPr lang="en-US" sz="1800" dirty="0">
                <a:solidFill>
                  <a:srgbClr val="1F497D"/>
                </a:solidFill>
                <a:latin typeface="Calibri"/>
                <a:ea typeface="Calibri"/>
                <a:cs typeface="Calibri"/>
                <a:sym typeface="Calibri"/>
              </a:rPr>
              <a:t> + integrating structure</a:t>
            </a:r>
          </a:p>
        </p:txBody>
      </p:sp>
      <p:sp>
        <p:nvSpPr>
          <p:cNvPr id="9" name="TextBox 8"/>
          <p:cNvSpPr txBox="1"/>
          <p:nvPr/>
        </p:nvSpPr>
        <p:spPr>
          <a:xfrm>
            <a:off x="2052320" y="5729092"/>
            <a:ext cx="2733040" cy="646331"/>
          </a:xfrm>
          <a:prstGeom prst="rect">
            <a:avLst/>
          </a:prstGeom>
          <a:noFill/>
        </p:spPr>
        <p:txBody>
          <a:bodyPr wrap="square" rtlCol="0">
            <a:spAutoFit/>
          </a:bodyPr>
          <a:lstStyle/>
          <a:p>
            <a:r>
              <a:rPr lang="en-US" sz="1800" dirty="0">
                <a:solidFill>
                  <a:srgbClr val="1F497D"/>
                </a:solidFill>
                <a:latin typeface="Calibri"/>
                <a:ea typeface="Calibri"/>
                <a:cs typeface="Calibri"/>
              </a:rPr>
              <a:t>LSSTCam + integrating structure on transport cart</a:t>
            </a:r>
          </a:p>
        </p:txBody>
      </p:sp>
      <p:pic>
        <p:nvPicPr>
          <p:cNvPr id="10" name="Picture 9"/>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960" t="7340" r="4057" b="5344"/>
          <a:stretch/>
        </p:blipFill>
        <p:spPr>
          <a:xfrm flipH="1">
            <a:off x="5059681" y="1433154"/>
            <a:ext cx="4063999" cy="2309963"/>
          </a:xfrm>
          <a:prstGeom prst="rect">
            <a:avLst/>
          </a:prstGeom>
        </p:spPr>
      </p:pic>
      <p:sp>
        <p:nvSpPr>
          <p:cNvPr id="5" name="Content Placeholder 4"/>
          <p:cNvSpPr>
            <a:spLocks noGrp="1"/>
          </p:cNvSpPr>
          <p:nvPr>
            <p:ph sz="quarter" idx="10"/>
          </p:nvPr>
        </p:nvSpPr>
        <p:spPr>
          <a:xfrm>
            <a:off x="8456" y="812802"/>
            <a:ext cx="6270424" cy="4612638"/>
          </a:xfrm>
        </p:spPr>
        <p:txBody>
          <a:bodyPr/>
          <a:lstStyle/>
          <a:p>
            <a:pPr>
              <a:defRPr/>
            </a:pPr>
            <a:r>
              <a:rPr lang="en-US" sz="1800" dirty="0" smtClean="0"/>
              <a:t>Phase 0: Pre</a:t>
            </a:r>
            <a:r>
              <a:rPr lang="en-US" sz="1800" dirty="0"/>
              <a:t>-Commissioning</a:t>
            </a:r>
            <a:br>
              <a:rPr lang="en-US" sz="1800" dirty="0"/>
            </a:br>
            <a:r>
              <a:rPr lang="en-US" sz="1400" dirty="0"/>
              <a:t>- Test procedure definition</a:t>
            </a:r>
            <a:br>
              <a:rPr lang="en-US" sz="1400" dirty="0"/>
            </a:br>
            <a:r>
              <a:rPr lang="en-US" sz="1400" dirty="0"/>
              <a:t>- Test analysis script development using the LSST code base</a:t>
            </a:r>
            <a:br>
              <a:rPr lang="en-US" sz="1400" dirty="0"/>
            </a:br>
            <a:r>
              <a:rPr lang="en-US" sz="1400" dirty="0"/>
              <a:t>- Procedure &amp; script validation with simulation </a:t>
            </a:r>
            <a:r>
              <a:rPr lang="en-US" sz="1400" dirty="0" smtClean="0"/>
              <a:t>tools</a:t>
            </a:r>
            <a:r>
              <a:rPr lang="en-US" sz="1400" dirty="0"/>
              <a:t/>
            </a:r>
            <a:br>
              <a:rPr lang="en-US" sz="1400" dirty="0"/>
            </a:br>
            <a:r>
              <a:rPr lang="en-US" sz="1400" dirty="0"/>
              <a:t>- Special hardware/software </a:t>
            </a:r>
            <a:r>
              <a:rPr lang="en-US" sz="1400" dirty="0" smtClean="0"/>
              <a:t>development</a:t>
            </a:r>
            <a:br>
              <a:rPr lang="en-US" sz="1400" dirty="0" smtClean="0"/>
            </a:br>
            <a:r>
              <a:rPr lang="en-US" sz="1400" dirty="0" smtClean="0"/>
              <a:t>- Subsystem oversight an monitoring</a:t>
            </a:r>
            <a:endParaRPr lang="en-US" sz="1800" dirty="0" smtClean="0"/>
          </a:p>
          <a:p>
            <a:pPr>
              <a:defRPr/>
            </a:pPr>
            <a:r>
              <a:rPr lang="en-US" sz="1800" dirty="0" smtClean="0"/>
              <a:t>Phase I: </a:t>
            </a:r>
            <a:r>
              <a:rPr lang="en-US" sz="1800" dirty="0"/>
              <a:t>Early System AI&amp;T with </a:t>
            </a:r>
            <a:r>
              <a:rPr lang="en-US" sz="1800" dirty="0" err="1" smtClean="0"/>
              <a:t>ComCam</a:t>
            </a:r>
            <a:r>
              <a:rPr lang="en-US" sz="1800" dirty="0" smtClean="0"/>
              <a:t> (6 months)</a:t>
            </a:r>
            <a:r>
              <a:rPr lang="en-US" sz="1800" dirty="0"/>
              <a:t/>
            </a:r>
            <a:br>
              <a:rPr lang="en-US" sz="1800" dirty="0"/>
            </a:br>
            <a:r>
              <a:rPr lang="en-US" sz="1400" dirty="0"/>
              <a:t>- early interface testing</a:t>
            </a:r>
            <a:br>
              <a:rPr lang="en-US" sz="1400" dirty="0"/>
            </a:br>
            <a:r>
              <a:rPr lang="en-US" sz="1400" dirty="0"/>
              <a:t>- procedure verification</a:t>
            </a:r>
            <a:r>
              <a:rPr lang="en-US" sz="1400" dirty="0" smtClean="0"/>
              <a:t/>
            </a:r>
            <a:br>
              <a:rPr lang="en-US" sz="1400" dirty="0" smtClean="0"/>
            </a:br>
            <a:r>
              <a:rPr lang="en-US" sz="1400" dirty="0" smtClean="0"/>
              <a:t>- </a:t>
            </a:r>
            <a:r>
              <a:rPr lang="en-US" sz="1400" dirty="0"/>
              <a:t>telescope alignment and AOS control</a:t>
            </a:r>
            <a:br>
              <a:rPr lang="en-US" sz="1400" dirty="0"/>
            </a:br>
            <a:r>
              <a:rPr lang="en-US" sz="1400" dirty="0"/>
              <a:t>- </a:t>
            </a:r>
            <a:r>
              <a:rPr lang="en-US" sz="1400" dirty="0" smtClean="0"/>
              <a:t>sub-scale </a:t>
            </a:r>
            <a:r>
              <a:rPr lang="en-US" sz="1400" dirty="0"/>
              <a:t>DM pipeline </a:t>
            </a:r>
            <a:r>
              <a:rPr lang="en-US" sz="1400" dirty="0" smtClean="0"/>
              <a:t>testing</a:t>
            </a:r>
            <a:br>
              <a:rPr lang="en-US" sz="1400" dirty="0" smtClean="0"/>
            </a:br>
            <a:r>
              <a:rPr lang="en-US" sz="1400" dirty="0" smtClean="0"/>
              <a:t>- early science verification tests</a:t>
            </a:r>
          </a:p>
          <a:p>
            <a:pPr>
              <a:defRPr/>
            </a:pPr>
            <a:r>
              <a:rPr lang="en-US" sz="1800" dirty="0" smtClean="0"/>
              <a:t>Phase II: Full System AI&amp;T with Science Camera  (7 months)</a:t>
            </a:r>
            <a:br>
              <a:rPr lang="en-US" sz="1800" dirty="0" smtClean="0"/>
            </a:br>
            <a:r>
              <a:rPr lang="en-US" sz="1400" dirty="0" smtClean="0"/>
              <a:t>- camera-telescope integration, alignment &amp; AOS control</a:t>
            </a:r>
            <a:br>
              <a:rPr lang="en-US" sz="1400" dirty="0" smtClean="0"/>
            </a:br>
            <a:r>
              <a:rPr lang="en-US" sz="1400" dirty="0" smtClean="0"/>
              <a:t>- full-scale DM pipeline testing</a:t>
            </a:r>
            <a:br>
              <a:rPr lang="en-US" sz="1400" dirty="0" smtClean="0"/>
            </a:br>
            <a:r>
              <a:rPr lang="en-US" sz="1400" dirty="0" smtClean="0"/>
              <a:t>- full-scale science verification</a:t>
            </a:r>
            <a:r>
              <a:rPr lang="en-US" sz="1400" dirty="0"/>
              <a:t> </a:t>
            </a:r>
            <a:r>
              <a:rPr lang="en-US" sz="1400" dirty="0" smtClean="0"/>
              <a:t>test</a:t>
            </a:r>
          </a:p>
          <a:p>
            <a:pPr>
              <a:defRPr/>
            </a:pPr>
            <a:r>
              <a:rPr lang="en-US" sz="1800" dirty="0" smtClean="0"/>
              <a:t>Phase </a:t>
            </a:r>
            <a:r>
              <a:rPr lang="en-US" sz="1800" dirty="0"/>
              <a:t>III: Science </a:t>
            </a:r>
            <a:r>
              <a:rPr lang="en-US" sz="1800" dirty="0" smtClean="0"/>
              <a:t>Verification (5 months)</a:t>
            </a:r>
            <a:r>
              <a:rPr lang="en-US" sz="1400" dirty="0" smtClean="0"/>
              <a:t/>
            </a:r>
            <a:br>
              <a:rPr lang="en-US" sz="1400" dirty="0" smtClean="0"/>
            </a:br>
            <a:r>
              <a:rPr lang="en-US" sz="1400" dirty="0" smtClean="0"/>
              <a:t>- mini</a:t>
            </a:r>
            <a:r>
              <a:rPr lang="en-US" sz="1400" dirty="0"/>
              <a:t>-</a:t>
            </a:r>
            <a:r>
              <a:rPr lang="en-US" sz="1400" dirty="0" smtClean="0"/>
              <a:t>Survey 1 focus on Alert Production</a:t>
            </a:r>
            <a:r>
              <a:rPr lang="en-US" sz="1400" dirty="0"/>
              <a:t/>
            </a:r>
            <a:br>
              <a:rPr lang="en-US" sz="1400" dirty="0"/>
            </a:br>
            <a:r>
              <a:rPr lang="en-US" sz="1400" dirty="0" smtClean="0"/>
              <a:t>- mini-Survey 2 focus on 10-year depth</a:t>
            </a:r>
            <a:br>
              <a:rPr lang="en-US" sz="1400" dirty="0" smtClean="0"/>
            </a:br>
            <a:r>
              <a:rPr lang="en-US" sz="1400" dirty="0" smtClean="0"/>
              <a:t>- Data release processing</a:t>
            </a:r>
          </a:p>
        </p:txBody>
      </p:sp>
    </p:spTree>
    <p:extLst>
      <p:ext uri="{BB962C8B-B14F-4D97-AF65-F5344CB8AC3E}">
        <p14:creationId xmlns:p14="http://schemas.microsoft.com/office/powerpoint/2010/main" val="2774039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Commissioning Activity Sequencing by WBS</a:t>
            </a:r>
            <a:endParaRPr lang="en-US" dirty="0"/>
          </a:p>
        </p:txBody>
      </p:sp>
      <p:pic>
        <p:nvPicPr>
          <p:cNvPr id="4" name="Picture 3" descr="Screen Shot 2017-01-14 at 5.09.0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 y="1456271"/>
            <a:ext cx="9144000" cy="4227902"/>
          </a:xfrm>
          <a:prstGeom prst="rect">
            <a:avLst/>
          </a:prstGeom>
        </p:spPr>
      </p:pic>
      <p:sp>
        <p:nvSpPr>
          <p:cNvPr id="5" name="Rectangle 4"/>
          <p:cNvSpPr/>
          <p:nvPr/>
        </p:nvSpPr>
        <p:spPr>
          <a:xfrm>
            <a:off x="5" y="2158991"/>
            <a:ext cx="9144000" cy="905943"/>
          </a:xfrm>
          <a:prstGeom prst="rect">
            <a:avLst/>
          </a:prstGeom>
          <a:solidFill>
            <a:schemeClr val="bg2">
              <a:lumMod val="50000"/>
              <a:alpha val="2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smtClean="0">
                <a:solidFill>
                  <a:srgbClr val="000000"/>
                </a:solidFill>
              </a:rPr>
              <a:t>Phase 0</a:t>
            </a:r>
          </a:p>
          <a:p>
            <a:pPr algn="r"/>
            <a:r>
              <a:rPr lang="en-US" b="1" dirty="0" smtClean="0">
                <a:solidFill>
                  <a:srgbClr val="000000"/>
                </a:solidFill>
              </a:rPr>
              <a:t>Preparations</a:t>
            </a:r>
            <a:endParaRPr lang="en-US" b="1" dirty="0">
              <a:solidFill>
                <a:srgbClr val="000000"/>
              </a:solidFill>
            </a:endParaRPr>
          </a:p>
        </p:txBody>
      </p:sp>
      <p:sp>
        <p:nvSpPr>
          <p:cNvPr id="6" name="Rectangle 5"/>
          <p:cNvSpPr/>
          <p:nvPr/>
        </p:nvSpPr>
        <p:spPr>
          <a:xfrm>
            <a:off x="5" y="3064934"/>
            <a:ext cx="9144000" cy="1109134"/>
          </a:xfrm>
          <a:prstGeom prst="rect">
            <a:avLst/>
          </a:prstGeom>
          <a:solidFill>
            <a:schemeClr val="accent2">
              <a:lumMod val="50000"/>
              <a:alpha val="2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rgbClr val="000000"/>
                </a:solidFill>
              </a:rPr>
              <a:t>Phase 1</a:t>
            </a:r>
          </a:p>
          <a:p>
            <a:pPr algn="r"/>
            <a:r>
              <a:rPr lang="en-US" b="1" dirty="0" smtClean="0">
                <a:solidFill>
                  <a:srgbClr val="000000"/>
                </a:solidFill>
              </a:rPr>
              <a:t>Early System AI&amp;T</a:t>
            </a:r>
          </a:p>
          <a:p>
            <a:pPr algn="r"/>
            <a:r>
              <a:rPr lang="en-US" b="1" dirty="0" smtClean="0">
                <a:solidFill>
                  <a:srgbClr val="000000"/>
                </a:solidFill>
              </a:rPr>
              <a:t>w/</a:t>
            </a:r>
            <a:r>
              <a:rPr lang="en-US" b="1" dirty="0" err="1" smtClean="0">
                <a:solidFill>
                  <a:srgbClr val="000000"/>
                </a:solidFill>
              </a:rPr>
              <a:t>ComCam</a:t>
            </a:r>
            <a:endParaRPr lang="en-US" b="1" dirty="0">
              <a:solidFill>
                <a:srgbClr val="000000"/>
              </a:solidFill>
            </a:endParaRPr>
          </a:p>
        </p:txBody>
      </p:sp>
      <p:sp>
        <p:nvSpPr>
          <p:cNvPr id="7" name="Rectangle 6"/>
          <p:cNvSpPr/>
          <p:nvPr/>
        </p:nvSpPr>
        <p:spPr>
          <a:xfrm>
            <a:off x="-7" y="4174067"/>
            <a:ext cx="9144000" cy="745066"/>
          </a:xfrm>
          <a:prstGeom prst="rect">
            <a:avLst/>
          </a:prstGeom>
          <a:solidFill>
            <a:schemeClr val="bg2">
              <a:lumMod val="50000"/>
              <a:alpha val="2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smtClean="0">
                <a:solidFill>
                  <a:srgbClr val="000000"/>
                </a:solidFill>
              </a:rPr>
              <a:t>Phase 2</a:t>
            </a:r>
          </a:p>
          <a:p>
            <a:pPr algn="r"/>
            <a:r>
              <a:rPr lang="en-US" b="1" dirty="0" smtClean="0">
                <a:solidFill>
                  <a:srgbClr val="000000"/>
                </a:solidFill>
              </a:rPr>
              <a:t>Full System AI&amp;T</a:t>
            </a:r>
          </a:p>
          <a:p>
            <a:pPr algn="r"/>
            <a:r>
              <a:rPr lang="en-US" b="1" dirty="0" smtClean="0">
                <a:solidFill>
                  <a:srgbClr val="000000"/>
                </a:solidFill>
              </a:rPr>
              <a:t>w/LSSTCam</a:t>
            </a:r>
            <a:endParaRPr lang="en-US" b="1" dirty="0">
              <a:solidFill>
                <a:srgbClr val="000000"/>
              </a:solidFill>
            </a:endParaRPr>
          </a:p>
        </p:txBody>
      </p:sp>
      <p:sp>
        <p:nvSpPr>
          <p:cNvPr id="8" name="Rectangle 7"/>
          <p:cNvSpPr/>
          <p:nvPr/>
        </p:nvSpPr>
        <p:spPr>
          <a:xfrm>
            <a:off x="-13" y="4919133"/>
            <a:ext cx="9144000" cy="736578"/>
          </a:xfrm>
          <a:prstGeom prst="rect">
            <a:avLst/>
          </a:prstGeom>
          <a:solidFill>
            <a:schemeClr val="accent2">
              <a:lumMod val="50000"/>
              <a:alpha val="2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smtClean="0">
                <a:solidFill>
                  <a:srgbClr val="000000"/>
                </a:solidFill>
              </a:rPr>
              <a:t>Phase 3</a:t>
            </a:r>
          </a:p>
          <a:p>
            <a:pPr algn="r"/>
            <a:r>
              <a:rPr lang="en-US" b="1" dirty="0" smtClean="0">
                <a:solidFill>
                  <a:srgbClr val="000000"/>
                </a:solidFill>
              </a:rPr>
              <a:t>Science Verification</a:t>
            </a:r>
            <a:endParaRPr lang="en-US" b="1" dirty="0">
              <a:solidFill>
                <a:srgbClr val="000000"/>
              </a:solidFill>
            </a:endParaRPr>
          </a:p>
        </p:txBody>
      </p:sp>
      <p:grpSp>
        <p:nvGrpSpPr>
          <p:cNvPr id="12" name="Group 11"/>
          <p:cNvGrpSpPr/>
          <p:nvPr/>
        </p:nvGrpSpPr>
        <p:grpSpPr>
          <a:xfrm>
            <a:off x="3722790" y="2164062"/>
            <a:ext cx="3538261" cy="4315906"/>
            <a:chOff x="3722790" y="2164062"/>
            <a:chExt cx="3538261" cy="4315906"/>
          </a:xfrm>
        </p:grpSpPr>
        <p:sp>
          <p:nvSpPr>
            <p:cNvPr id="9" name="Rectangle 8"/>
            <p:cNvSpPr/>
            <p:nvPr/>
          </p:nvSpPr>
          <p:spPr>
            <a:xfrm>
              <a:off x="4653280" y="2164062"/>
              <a:ext cx="264160" cy="3997969"/>
            </a:xfrm>
            <a:prstGeom prst="rect">
              <a:avLst/>
            </a:prstGeom>
            <a:solidFill>
              <a:srgbClr val="00FF00">
                <a:alpha val="25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b="1" dirty="0">
                <a:solidFill>
                  <a:srgbClr val="000000"/>
                </a:solidFill>
              </a:endParaRPr>
            </a:p>
          </p:txBody>
        </p:sp>
        <p:sp>
          <p:nvSpPr>
            <p:cNvPr id="10" name="Rectangle 9"/>
            <p:cNvSpPr/>
            <p:nvPr/>
          </p:nvSpPr>
          <p:spPr>
            <a:xfrm>
              <a:off x="5256579" y="2164062"/>
              <a:ext cx="300941" cy="3997969"/>
            </a:xfrm>
            <a:prstGeom prst="rect">
              <a:avLst/>
            </a:prstGeom>
            <a:solidFill>
              <a:srgbClr val="00FF00">
                <a:alpha val="25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b="1" dirty="0">
                <a:solidFill>
                  <a:srgbClr val="000000"/>
                </a:solidFill>
              </a:endParaRPr>
            </a:p>
          </p:txBody>
        </p:sp>
        <p:sp>
          <p:nvSpPr>
            <p:cNvPr id="11" name="Rectangle 10"/>
            <p:cNvSpPr/>
            <p:nvPr/>
          </p:nvSpPr>
          <p:spPr>
            <a:xfrm>
              <a:off x="5591859" y="2164062"/>
              <a:ext cx="300941" cy="3997969"/>
            </a:xfrm>
            <a:prstGeom prst="rect">
              <a:avLst/>
            </a:prstGeom>
            <a:solidFill>
              <a:srgbClr val="00FF00">
                <a:alpha val="25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b="1" dirty="0">
                <a:solidFill>
                  <a:srgbClr val="000000"/>
                </a:solidFill>
              </a:endParaRPr>
            </a:p>
          </p:txBody>
        </p:sp>
        <p:sp>
          <p:nvSpPr>
            <p:cNvPr id="3" name="TextBox 2"/>
            <p:cNvSpPr txBox="1"/>
            <p:nvPr/>
          </p:nvSpPr>
          <p:spPr>
            <a:xfrm>
              <a:off x="3722790" y="6172191"/>
              <a:ext cx="3538261" cy="307777"/>
            </a:xfrm>
            <a:prstGeom prst="rect">
              <a:avLst/>
            </a:prstGeom>
            <a:noFill/>
          </p:spPr>
          <p:txBody>
            <a:bodyPr wrap="none" rtlCol="0">
              <a:spAutoFit/>
            </a:bodyPr>
            <a:lstStyle/>
            <a:p>
              <a:r>
                <a:rPr lang="en-US" dirty="0" smtClean="0"/>
                <a:t>3 planned sustained observing campaigns</a:t>
              </a:r>
              <a:endParaRPr lang="en-US" dirty="0"/>
            </a:p>
          </p:txBody>
        </p:sp>
      </p:grpSp>
    </p:spTree>
    <p:extLst>
      <p:ext uri="{BB962C8B-B14F-4D97-AF65-F5344CB8AC3E}">
        <p14:creationId xmlns:p14="http://schemas.microsoft.com/office/powerpoint/2010/main" val="221995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7-01-11 at 7.00.30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87047" y="876300"/>
            <a:ext cx="5944245" cy="4090994"/>
          </a:xfrm>
          <a:prstGeom prst="rect">
            <a:avLst/>
          </a:prstGeom>
        </p:spPr>
      </p:pic>
      <p:sp>
        <p:nvSpPr>
          <p:cNvPr id="4" name="Title 3"/>
          <p:cNvSpPr>
            <a:spLocks noGrp="1"/>
          </p:cNvSpPr>
          <p:nvPr>
            <p:ph type="title"/>
          </p:nvPr>
        </p:nvSpPr>
        <p:spPr>
          <a:xfrm>
            <a:off x="152400" y="123116"/>
            <a:ext cx="7331357" cy="557213"/>
          </a:xfrm>
        </p:spPr>
        <p:txBody>
          <a:bodyPr/>
          <a:lstStyle/>
          <a:p>
            <a:r>
              <a:rPr lang="en-US" dirty="0" smtClean="0"/>
              <a:t>Phase 1 – </a:t>
            </a:r>
            <a:r>
              <a:rPr lang="en-US" dirty="0" err="1" smtClean="0"/>
              <a:t>ComCam</a:t>
            </a:r>
            <a:r>
              <a:rPr lang="en-US" dirty="0" smtClean="0"/>
              <a:t> – Telescope AI&amp;T</a:t>
            </a:r>
            <a:br>
              <a:rPr lang="en-US" dirty="0" smtClean="0"/>
            </a:br>
            <a:r>
              <a:rPr lang="en-US" dirty="0" smtClean="0"/>
              <a:t>06C.02.03.04</a:t>
            </a:r>
            <a:endParaRPr lang="en-US" dirty="0"/>
          </a:p>
        </p:txBody>
      </p:sp>
      <p:sp>
        <p:nvSpPr>
          <p:cNvPr id="9" name="Text Placeholder 8"/>
          <p:cNvSpPr>
            <a:spLocks noGrp="1"/>
          </p:cNvSpPr>
          <p:nvPr>
            <p:ph sz="quarter" idx="10"/>
          </p:nvPr>
        </p:nvSpPr>
        <p:spPr>
          <a:xfrm>
            <a:off x="-76200" y="1066800"/>
            <a:ext cx="4114800" cy="5334000"/>
          </a:xfrm>
          <a:prstGeom prst="rect">
            <a:avLst/>
          </a:prstGeom>
        </p:spPr>
        <p:txBody>
          <a:bodyPr/>
          <a:lstStyle/>
          <a:p>
            <a:r>
              <a:rPr lang="en-US" sz="2000" dirty="0"/>
              <a:t>A single raft camera operating as a surrogate of the full science camera.</a:t>
            </a:r>
          </a:p>
          <a:p>
            <a:r>
              <a:rPr lang="en-US" sz="2000" dirty="0" smtClean="0"/>
              <a:t>Utilizes as many LSSTCam system interfaces as possible:</a:t>
            </a:r>
          </a:p>
          <a:p>
            <a:pPr lvl="1"/>
            <a:r>
              <a:rPr lang="en-US" sz="1600" dirty="0" smtClean="0"/>
              <a:t>CCS-OCS: Command/Control</a:t>
            </a:r>
          </a:p>
          <a:p>
            <a:pPr lvl="1"/>
            <a:r>
              <a:rPr lang="en-US" sz="1600" dirty="0" smtClean="0"/>
              <a:t>SDS-DM: Image data delivery</a:t>
            </a:r>
          </a:p>
          <a:p>
            <a:pPr lvl="1"/>
            <a:r>
              <a:rPr lang="en-US" sz="1600" dirty="0" smtClean="0"/>
              <a:t>WDS-TCS: </a:t>
            </a:r>
            <a:r>
              <a:rPr lang="en-US" sz="1600" dirty="0" err="1" smtClean="0"/>
              <a:t>Wavefront</a:t>
            </a:r>
            <a:r>
              <a:rPr lang="en-US" sz="1600" dirty="0" smtClean="0"/>
              <a:t> sensing</a:t>
            </a:r>
          </a:p>
          <a:p>
            <a:pPr lvl="1"/>
            <a:r>
              <a:rPr lang="en-US" sz="1600" dirty="0" smtClean="0"/>
              <a:t>GDS-TCS: Guiding</a:t>
            </a:r>
          </a:p>
        </p:txBody>
      </p:sp>
      <p:sp>
        <p:nvSpPr>
          <p:cNvPr id="14" name="TextBox 13"/>
          <p:cNvSpPr txBox="1"/>
          <p:nvPr/>
        </p:nvSpPr>
        <p:spPr>
          <a:xfrm>
            <a:off x="5312841" y="5304472"/>
            <a:ext cx="3814290" cy="738664"/>
          </a:xfrm>
          <a:prstGeom prst="rect">
            <a:avLst/>
          </a:prstGeom>
          <a:noFill/>
        </p:spPr>
        <p:txBody>
          <a:bodyPr wrap="square" rtlCol="0">
            <a:spAutoFit/>
          </a:bodyPr>
          <a:lstStyle/>
          <a:p>
            <a:r>
              <a:rPr lang="en-US" dirty="0" smtClean="0"/>
              <a:t>Conceptual layout of </a:t>
            </a:r>
            <a:r>
              <a:rPr lang="en-US" dirty="0" err="1" smtClean="0"/>
              <a:t>ComCam</a:t>
            </a:r>
            <a:r>
              <a:rPr lang="en-US" dirty="0" smtClean="0"/>
              <a:t> with Camera surrogate mass integrated to rotator interface and telescope integrating structure. </a:t>
            </a:r>
          </a:p>
        </p:txBody>
      </p:sp>
      <p:grpSp>
        <p:nvGrpSpPr>
          <p:cNvPr id="19" name="Group 18"/>
          <p:cNvGrpSpPr/>
          <p:nvPr/>
        </p:nvGrpSpPr>
        <p:grpSpPr>
          <a:xfrm>
            <a:off x="4113425" y="1282700"/>
            <a:ext cx="5017867" cy="679853"/>
            <a:chOff x="4703725" y="1151536"/>
            <a:chExt cx="4890933" cy="642015"/>
          </a:xfrm>
        </p:grpSpPr>
        <p:sp>
          <p:nvSpPr>
            <p:cNvPr id="20" name="TextBox 19"/>
            <p:cNvSpPr txBox="1"/>
            <p:nvPr/>
          </p:nvSpPr>
          <p:spPr>
            <a:xfrm>
              <a:off x="7310069" y="1151536"/>
              <a:ext cx="2284589" cy="494100"/>
            </a:xfrm>
            <a:prstGeom prst="rect">
              <a:avLst/>
            </a:prstGeom>
            <a:noFill/>
            <a:effectLst/>
          </p:spPr>
          <p:txBody>
            <a:bodyPr wrap="square" lIns="91440" rtlCol="0" anchor="t" anchorCtr="1">
              <a:spAutoFit/>
            </a:bodyPr>
            <a:lstStyle/>
            <a:p>
              <a:r>
                <a:rPr lang="en-US" dirty="0" smtClean="0">
                  <a:solidFill>
                    <a:schemeClr val="bg2"/>
                  </a:solidFill>
                </a:rPr>
                <a:t>Early interface testing and control systems verification</a:t>
              </a:r>
            </a:p>
          </p:txBody>
        </p:sp>
        <p:sp>
          <p:nvSpPr>
            <p:cNvPr id="21" name="Oval 20"/>
            <p:cNvSpPr/>
            <p:nvPr/>
          </p:nvSpPr>
          <p:spPr>
            <a:xfrm>
              <a:off x="4703725" y="1151536"/>
              <a:ext cx="423808" cy="642015"/>
            </a:xfrm>
            <a:prstGeom prst="ellipse">
              <a:avLst/>
            </a:prstGeom>
            <a:noFill/>
            <a:ln w="2540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endParaRPr>
            </a:p>
          </p:txBody>
        </p:sp>
      </p:grpSp>
      <p:grpSp>
        <p:nvGrpSpPr>
          <p:cNvPr id="22" name="Group 21"/>
          <p:cNvGrpSpPr/>
          <p:nvPr/>
        </p:nvGrpSpPr>
        <p:grpSpPr>
          <a:xfrm>
            <a:off x="4467124" y="1929587"/>
            <a:ext cx="4490666" cy="1864094"/>
            <a:chOff x="4578662" y="1352741"/>
            <a:chExt cx="4407499" cy="1682525"/>
          </a:xfrm>
        </p:grpSpPr>
        <p:sp>
          <p:nvSpPr>
            <p:cNvPr id="23" name="TextBox 22"/>
            <p:cNvSpPr txBox="1"/>
            <p:nvPr/>
          </p:nvSpPr>
          <p:spPr>
            <a:xfrm>
              <a:off x="6701572" y="1553467"/>
              <a:ext cx="2284589" cy="861174"/>
            </a:xfrm>
            <a:prstGeom prst="rect">
              <a:avLst/>
            </a:prstGeom>
            <a:noFill/>
            <a:effectLst/>
          </p:spPr>
          <p:txBody>
            <a:bodyPr wrap="square" lIns="91440" rtlCol="0" anchor="t" anchorCtr="1">
              <a:spAutoFit/>
            </a:bodyPr>
            <a:lstStyle/>
            <a:p>
              <a:r>
                <a:rPr lang="en-US" dirty="0" smtClean="0">
                  <a:solidFill>
                    <a:schemeClr val="bg2"/>
                  </a:solidFill>
                </a:rPr>
                <a:t>Electro-optical tests, optical alignment and preliminary active optics verification</a:t>
              </a:r>
            </a:p>
          </p:txBody>
        </p:sp>
        <p:sp>
          <p:nvSpPr>
            <p:cNvPr id="24" name="Oval 23"/>
            <p:cNvSpPr/>
            <p:nvPr/>
          </p:nvSpPr>
          <p:spPr>
            <a:xfrm rot="20038427">
              <a:off x="4578662" y="1352741"/>
              <a:ext cx="604739" cy="1682525"/>
            </a:xfrm>
            <a:prstGeom prst="ellipse">
              <a:avLst/>
            </a:prstGeom>
            <a:noFill/>
            <a:ln w="2540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5" name="image84.png" descr="ComCam + Mass Sim + Integrating Structure.PNG"/>
          <p:cNvPicPr>
            <a:picLocks noChangeAspect="1"/>
          </p:cNvPicPr>
          <p:nvPr/>
        </p:nvPicPr>
        <p:blipFill rotWithShape="1">
          <a:blip r:embed="rId3">
            <a:clrChange>
              <a:clrFrom>
                <a:srgbClr val="FFFFFF"/>
              </a:clrFrom>
              <a:clrTo>
                <a:srgbClr val="FFFFFF">
                  <a:alpha val="0"/>
                </a:srgbClr>
              </a:clrTo>
            </a:clrChange>
          </a:blip>
          <a:srcRect t="17726" r="16385" b="30828"/>
          <a:stretch/>
        </p:blipFill>
        <p:spPr>
          <a:xfrm flipH="1">
            <a:off x="-3" y="3497918"/>
            <a:ext cx="5672670" cy="2902883"/>
          </a:xfrm>
          <a:prstGeom prst="rect">
            <a:avLst/>
          </a:prstGeom>
          <a:ln/>
        </p:spPr>
      </p:pic>
      <p:grpSp>
        <p:nvGrpSpPr>
          <p:cNvPr id="26" name="Group 25"/>
          <p:cNvGrpSpPr/>
          <p:nvPr/>
        </p:nvGrpSpPr>
        <p:grpSpPr>
          <a:xfrm>
            <a:off x="5495628" y="3291369"/>
            <a:ext cx="3635664" cy="1638304"/>
            <a:chOff x="4653261" y="1080224"/>
            <a:chExt cx="3568330" cy="1478723"/>
          </a:xfrm>
        </p:grpSpPr>
        <p:sp>
          <p:nvSpPr>
            <p:cNvPr id="27" name="TextBox 26"/>
            <p:cNvSpPr txBox="1"/>
            <p:nvPr/>
          </p:nvSpPr>
          <p:spPr>
            <a:xfrm>
              <a:off x="6252831" y="1080224"/>
              <a:ext cx="1968760" cy="666715"/>
            </a:xfrm>
            <a:prstGeom prst="rect">
              <a:avLst/>
            </a:prstGeom>
            <a:noFill/>
            <a:effectLst/>
          </p:spPr>
          <p:txBody>
            <a:bodyPr wrap="square" lIns="91440" rtlCol="0" anchor="t" anchorCtr="1">
              <a:spAutoFit/>
            </a:bodyPr>
            <a:lstStyle/>
            <a:p>
              <a:r>
                <a:rPr lang="en-US" dirty="0" smtClean="0">
                  <a:solidFill>
                    <a:srgbClr val="FF0000"/>
                  </a:solidFill>
                </a:rPr>
                <a:t>Sustained observing campaigns and operations optimization</a:t>
              </a:r>
            </a:p>
          </p:txBody>
        </p:sp>
        <p:sp>
          <p:nvSpPr>
            <p:cNvPr id="28" name="Oval 27"/>
            <p:cNvSpPr/>
            <p:nvPr/>
          </p:nvSpPr>
          <p:spPr>
            <a:xfrm rot="18913222">
              <a:off x="4653261" y="1371703"/>
              <a:ext cx="441415" cy="1187244"/>
            </a:xfrm>
            <a:prstGeom prst="ellipse">
              <a:avLst/>
            </a:prstGeom>
            <a:solidFill>
              <a:srgbClr val="FF0000">
                <a:alpha val="25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7302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1-11 at 7.38.33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7999" y="915964"/>
            <a:ext cx="5067300" cy="4053840"/>
          </a:xfrm>
          <a:prstGeom prst="rect">
            <a:avLst/>
          </a:prstGeom>
        </p:spPr>
      </p:pic>
      <p:sp>
        <p:nvSpPr>
          <p:cNvPr id="2" name="Title 1"/>
          <p:cNvSpPr>
            <a:spLocks noGrp="1"/>
          </p:cNvSpPr>
          <p:nvPr>
            <p:ph type="title"/>
          </p:nvPr>
        </p:nvSpPr>
        <p:spPr>
          <a:xfrm>
            <a:off x="228600" y="123116"/>
            <a:ext cx="7331357" cy="557213"/>
          </a:xfrm>
        </p:spPr>
        <p:txBody>
          <a:bodyPr/>
          <a:lstStyle/>
          <a:p>
            <a:r>
              <a:rPr lang="en-US" dirty="0" smtClean="0"/>
              <a:t>Phase 2 – Camera-Telescope AI&amp;T</a:t>
            </a:r>
            <a:br>
              <a:rPr lang="en-US" dirty="0" smtClean="0"/>
            </a:br>
            <a:r>
              <a:rPr lang="en-US" dirty="0" smtClean="0"/>
              <a:t>06C.02.04.02</a:t>
            </a:r>
            <a:endParaRPr lang="en-US" dirty="0"/>
          </a:p>
        </p:txBody>
      </p:sp>
      <p:sp>
        <p:nvSpPr>
          <p:cNvPr id="3" name="Text Placeholder 2"/>
          <p:cNvSpPr>
            <a:spLocks noGrp="1"/>
          </p:cNvSpPr>
          <p:nvPr>
            <p:ph sz="quarter" idx="10"/>
          </p:nvPr>
        </p:nvSpPr>
        <p:spPr>
          <a:xfrm>
            <a:off x="25361" y="4826000"/>
            <a:ext cx="7716559" cy="1676400"/>
          </a:xfrm>
          <a:prstGeom prst="rect">
            <a:avLst/>
          </a:prstGeom>
        </p:spPr>
        <p:txBody>
          <a:bodyPr/>
          <a:lstStyle/>
          <a:p>
            <a:pPr marL="0" indent="0">
              <a:buNone/>
            </a:pPr>
            <a:r>
              <a:rPr lang="en-US" sz="1800" b="1" dirty="0" smtClean="0"/>
              <a:t>LSSTCam - Telescope integration focus includes:</a:t>
            </a:r>
          </a:p>
          <a:p>
            <a:r>
              <a:rPr lang="en-US" sz="1600" dirty="0" smtClean="0"/>
              <a:t>Physical installation and basic functional checkout of LSSTCam</a:t>
            </a:r>
          </a:p>
          <a:p>
            <a:r>
              <a:rPr lang="en-US" sz="1600" dirty="0" smtClean="0"/>
              <a:t>Final calibration and verification of active optics look-up tables and optical feedback</a:t>
            </a:r>
          </a:p>
          <a:p>
            <a:r>
              <a:rPr lang="en-US" sz="1600" dirty="0" smtClean="0"/>
              <a:t>Integrated system requirements verification (OSS)</a:t>
            </a:r>
          </a:p>
          <a:p>
            <a:r>
              <a:rPr lang="en-US" sz="1600" dirty="0" smtClean="0"/>
              <a:t>OCS sequencing &amp; functional interactions with scheduler driven observing</a:t>
            </a:r>
            <a:endParaRPr lang="en-US" sz="1600" dirty="0"/>
          </a:p>
        </p:txBody>
      </p:sp>
      <p:grpSp>
        <p:nvGrpSpPr>
          <p:cNvPr id="11" name="Group 10"/>
          <p:cNvGrpSpPr/>
          <p:nvPr/>
        </p:nvGrpSpPr>
        <p:grpSpPr>
          <a:xfrm>
            <a:off x="85236" y="828040"/>
            <a:ext cx="4029564" cy="2438400"/>
            <a:chOff x="76200" y="476614"/>
            <a:chExt cx="4953000" cy="3028586"/>
          </a:xfrm>
        </p:grpSpPr>
        <p:pic>
          <p:nvPicPr>
            <p:cNvPr id="10" name="Picture 9"/>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6200" y="476614"/>
              <a:ext cx="4953000" cy="3028586"/>
            </a:xfrm>
            <a:prstGeom prst="rect">
              <a:avLst/>
            </a:prstGeom>
          </p:spPr>
        </p:pic>
        <p:sp>
          <p:nvSpPr>
            <p:cNvPr id="7" name="Freeform 6"/>
            <p:cNvSpPr/>
            <p:nvPr/>
          </p:nvSpPr>
          <p:spPr>
            <a:xfrm>
              <a:off x="1676400" y="1676401"/>
              <a:ext cx="1710901" cy="1219200"/>
            </a:xfrm>
            <a:custGeom>
              <a:avLst/>
              <a:gdLst>
                <a:gd name="connsiteX0" fmla="*/ 2282343 w 2282343"/>
                <a:gd name="connsiteY0" fmla="*/ 1214324 h 1316736"/>
                <a:gd name="connsiteX1" fmla="*/ 892455 w 2282343"/>
                <a:gd name="connsiteY1" fmla="*/ 1316736 h 1316736"/>
                <a:gd name="connsiteX2" fmla="*/ 892455 w 2282343"/>
                <a:gd name="connsiteY2" fmla="*/ 0 h 1316736"/>
                <a:gd name="connsiteX3" fmla="*/ 0 w 2282343"/>
                <a:gd name="connsiteY3" fmla="*/ 65837 h 1316736"/>
              </a:gdLst>
              <a:ahLst/>
              <a:cxnLst>
                <a:cxn ang="0">
                  <a:pos x="connsiteX0" y="connsiteY0"/>
                </a:cxn>
                <a:cxn ang="0">
                  <a:pos x="connsiteX1" y="connsiteY1"/>
                </a:cxn>
                <a:cxn ang="0">
                  <a:pos x="connsiteX2" y="connsiteY2"/>
                </a:cxn>
                <a:cxn ang="0">
                  <a:pos x="connsiteX3" y="connsiteY3"/>
                </a:cxn>
              </a:cxnLst>
              <a:rect l="l" t="t" r="r" b="b"/>
              <a:pathLst>
                <a:path w="2282343" h="1316736">
                  <a:moveTo>
                    <a:pt x="2282343" y="1214324"/>
                  </a:moveTo>
                  <a:lnTo>
                    <a:pt x="892455" y="1316736"/>
                  </a:lnTo>
                  <a:lnTo>
                    <a:pt x="892455" y="0"/>
                  </a:lnTo>
                  <a:lnTo>
                    <a:pt x="0" y="65837"/>
                  </a:lnTo>
                </a:path>
              </a:pathLst>
            </a:custGeom>
            <a:ln w="38100">
              <a:solidFill>
                <a:schemeClr val="accent6">
                  <a:lumMod val="75000"/>
                </a:schemeClr>
              </a:solidFill>
              <a:prstDash val="sysDash"/>
              <a:headEnd type="none"/>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15" name="Group 14"/>
          <p:cNvGrpSpPr/>
          <p:nvPr/>
        </p:nvGrpSpPr>
        <p:grpSpPr>
          <a:xfrm>
            <a:off x="3833002" y="1187453"/>
            <a:ext cx="5310996" cy="1082523"/>
            <a:chOff x="4099702" y="1031796"/>
            <a:chExt cx="5310996" cy="1082523"/>
          </a:xfrm>
        </p:grpSpPr>
        <p:sp>
          <p:nvSpPr>
            <p:cNvPr id="16" name="TextBox 15"/>
            <p:cNvSpPr txBox="1"/>
            <p:nvPr/>
          </p:nvSpPr>
          <p:spPr>
            <a:xfrm>
              <a:off x="6657339" y="1115060"/>
              <a:ext cx="2753359" cy="954107"/>
            </a:xfrm>
            <a:prstGeom prst="rect">
              <a:avLst/>
            </a:prstGeom>
            <a:noFill/>
            <a:effectLst/>
          </p:spPr>
          <p:txBody>
            <a:bodyPr wrap="square" lIns="91440" rtlCol="0" anchor="t" anchorCtr="1">
              <a:spAutoFit/>
            </a:bodyPr>
            <a:lstStyle/>
            <a:p>
              <a:r>
                <a:rPr lang="en-US" dirty="0" smtClean="0">
                  <a:solidFill>
                    <a:schemeClr val="bg2"/>
                  </a:solidFill>
                </a:rPr>
                <a:t>Pre-LSSTCam installation procedure and safety checkout, physical integration and functional tests</a:t>
              </a:r>
            </a:p>
          </p:txBody>
        </p:sp>
        <p:sp>
          <p:nvSpPr>
            <p:cNvPr id="17" name="Oval 16"/>
            <p:cNvSpPr/>
            <p:nvPr/>
          </p:nvSpPr>
          <p:spPr>
            <a:xfrm rot="20289584">
              <a:off x="4099702" y="1031796"/>
              <a:ext cx="397226" cy="1082523"/>
            </a:xfrm>
            <a:prstGeom prst="ellipse">
              <a:avLst/>
            </a:prstGeom>
            <a:noFill/>
            <a:ln w="2540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4140202" y="2202299"/>
            <a:ext cx="4229097" cy="1145267"/>
            <a:chOff x="5302654" y="2098268"/>
            <a:chExt cx="3948578" cy="1145267"/>
          </a:xfrm>
        </p:grpSpPr>
        <p:sp>
          <p:nvSpPr>
            <p:cNvPr id="19" name="TextBox 18"/>
            <p:cNvSpPr txBox="1"/>
            <p:nvPr/>
          </p:nvSpPr>
          <p:spPr>
            <a:xfrm>
              <a:off x="7591169" y="2302271"/>
              <a:ext cx="1660063" cy="738664"/>
            </a:xfrm>
            <a:prstGeom prst="rect">
              <a:avLst/>
            </a:prstGeom>
            <a:noFill/>
            <a:effectLst/>
          </p:spPr>
          <p:txBody>
            <a:bodyPr wrap="square" lIns="91440" rtlCol="0" anchor="t" anchorCtr="1">
              <a:spAutoFit/>
            </a:bodyPr>
            <a:lstStyle/>
            <a:p>
              <a:r>
                <a:rPr lang="en-US" dirty="0" smtClean="0">
                  <a:solidFill>
                    <a:schemeClr val="bg2"/>
                  </a:solidFill>
                </a:rPr>
                <a:t>LSSTCam start-up and OCS/TCS/CCS interface verification</a:t>
              </a:r>
            </a:p>
          </p:txBody>
        </p:sp>
        <p:sp>
          <p:nvSpPr>
            <p:cNvPr id="20" name="Oval 19"/>
            <p:cNvSpPr/>
            <p:nvPr/>
          </p:nvSpPr>
          <p:spPr>
            <a:xfrm>
              <a:off x="5302654" y="2098268"/>
              <a:ext cx="481924" cy="1145267"/>
            </a:xfrm>
            <a:prstGeom prst="ellipse">
              <a:avLst/>
            </a:prstGeom>
            <a:noFill/>
            <a:ln w="2540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5" name="Picture 24"/>
          <p:cNvPicPr>
            <a:picLocks noChangeAspect="1"/>
          </p:cNvPicPr>
          <p:nvPr/>
        </p:nvPicPr>
        <p:blipFill rotWithShape="1">
          <a:blip r:embed="rId4" cstate="print">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3956" y="3027287"/>
            <a:ext cx="2576684" cy="1895247"/>
          </a:xfrm>
          <a:prstGeom prst="rect">
            <a:avLst/>
          </a:prstGeom>
        </p:spPr>
      </p:pic>
      <p:grpSp>
        <p:nvGrpSpPr>
          <p:cNvPr id="26" name="Group 25"/>
          <p:cNvGrpSpPr/>
          <p:nvPr/>
        </p:nvGrpSpPr>
        <p:grpSpPr>
          <a:xfrm>
            <a:off x="4570198" y="3289156"/>
            <a:ext cx="4573802" cy="954107"/>
            <a:chOff x="5561822" y="1889725"/>
            <a:chExt cx="3689410" cy="954107"/>
          </a:xfrm>
        </p:grpSpPr>
        <p:sp>
          <p:nvSpPr>
            <p:cNvPr id="27" name="TextBox 26"/>
            <p:cNvSpPr txBox="1"/>
            <p:nvPr/>
          </p:nvSpPr>
          <p:spPr>
            <a:xfrm>
              <a:off x="7397009" y="1889725"/>
              <a:ext cx="1854223" cy="954107"/>
            </a:xfrm>
            <a:prstGeom prst="rect">
              <a:avLst/>
            </a:prstGeom>
            <a:noFill/>
            <a:effectLst/>
          </p:spPr>
          <p:txBody>
            <a:bodyPr wrap="square" lIns="91440" rtlCol="0" anchor="t" anchorCtr="1">
              <a:spAutoFit/>
            </a:bodyPr>
            <a:lstStyle/>
            <a:p>
              <a:r>
                <a:rPr lang="en-US" dirty="0" smtClean="0">
                  <a:solidFill>
                    <a:schemeClr val="bg2"/>
                  </a:solidFill>
                </a:rPr>
                <a:t>LSSTCam electro</a:t>
              </a:r>
              <a:r>
                <a:rPr lang="en-US" dirty="0">
                  <a:solidFill>
                    <a:schemeClr val="bg2"/>
                  </a:solidFill>
                </a:rPr>
                <a:t>-optical tests, optical alignment and </a:t>
              </a:r>
              <a:r>
                <a:rPr lang="en-US" dirty="0" smtClean="0">
                  <a:solidFill>
                    <a:schemeClr val="bg2"/>
                  </a:solidFill>
                </a:rPr>
                <a:t>final active </a:t>
              </a:r>
              <a:r>
                <a:rPr lang="en-US" dirty="0">
                  <a:solidFill>
                    <a:schemeClr val="bg2"/>
                  </a:solidFill>
                </a:rPr>
                <a:t>optics verification</a:t>
              </a:r>
            </a:p>
          </p:txBody>
        </p:sp>
        <p:sp>
          <p:nvSpPr>
            <p:cNvPr id="28" name="Oval 27"/>
            <p:cNvSpPr/>
            <p:nvPr/>
          </p:nvSpPr>
          <p:spPr>
            <a:xfrm rot="19330171">
              <a:off x="5561822" y="1923958"/>
              <a:ext cx="268449" cy="812462"/>
            </a:xfrm>
            <a:prstGeom prst="ellipse">
              <a:avLst/>
            </a:prstGeom>
            <a:noFill/>
            <a:ln w="2540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4877346" y="4289761"/>
            <a:ext cx="4226930" cy="1059459"/>
            <a:chOff x="5368365" y="2163789"/>
            <a:chExt cx="3409610" cy="1059459"/>
          </a:xfrm>
        </p:grpSpPr>
        <p:sp>
          <p:nvSpPr>
            <p:cNvPr id="30" name="TextBox 29"/>
            <p:cNvSpPr txBox="1"/>
            <p:nvPr/>
          </p:nvSpPr>
          <p:spPr>
            <a:xfrm>
              <a:off x="6097321" y="2700028"/>
              <a:ext cx="2680654" cy="523220"/>
            </a:xfrm>
            <a:prstGeom prst="rect">
              <a:avLst/>
            </a:prstGeom>
            <a:noFill/>
            <a:effectLst/>
          </p:spPr>
          <p:txBody>
            <a:bodyPr wrap="square" lIns="91440" rtlCol="0" anchor="t" anchorCtr="1">
              <a:spAutoFit/>
            </a:bodyPr>
            <a:lstStyle/>
            <a:p>
              <a:r>
                <a:rPr lang="en-US" dirty="0" smtClean="0">
                  <a:solidFill>
                    <a:srgbClr val="FF0000"/>
                  </a:solidFill>
                </a:rPr>
                <a:t>Full scale sustained observing campaigns and </a:t>
              </a:r>
              <a:r>
                <a:rPr lang="en-US" dirty="0">
                  <a:solidFill>
                    <a:srgbClr val="FF0000"/>
                  </a:solidFill>
                </a:rPr>
                <a:t>operations optimization</a:t>
              </a:r>
            </a:p>
          </p:txBody>
        </p:sp>
        <p:sp>
          <p:nvSpPr>
            <p:cNvPr id="31" name="Oval 30"/>
            <p:cNvSpPr/>
            <p:nvPr/>
          </p:nvSpPr>
          <p:spPr>
            <a:xfrm rot="18652600">
              <a:off x="5529647" y="2002507"/>
              <a:ext cx="332799" cy="655364"/>
            </a:xfrm>
            <a:prstGeom prst="ellipse">
              <a:avLst/>
            </a:prstGeom>
            <a:solidFill>
              <a:srgbClr val="FF0000">
                <a:alpha val="25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905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reen Shot 2017-02-13 at 2.08.4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5602" y="850098"/>
            <a:ext cx="6468398" cy="4778541"/>
          </a:xfrm>
          <a:prstGeom prst="rect">
            <a:avLst/>
          </a:prstGeom>
        </p:spPr>
      </p:pic>
      <p:sp>
        <p:nvSpPr>
          <p:cNvPr id="2" name="Title 1"/>
          <p:cNvSpPr>
            <a:spLocks noGrp="1"/>
          </p:cNvSpPr>
          <p:nvPr>
            <p:ph type="title"/>
          </p:nvPr>
        </p:nvSpPr>
        <p:spPr/>
        <p:txBody>
          <a:bodyPr/>
          <a:lstStyle/>
          <a:p>
            <a:r>
              <a:rPr lang="en-US" dirty="0"/>
              <a:t>Phase 2 – </a:t>
            </a:r>
            <a:r>
              <a:rPr lang="en-US" dirty="0" smtClean="0"/>
              <a:t>Science Verification mini-Surveys:</a:t>
            </a:r>
            <a:br>
              <a:rPr lang="en-US" dirty="0" smtClean="0"/>
            </a:br>
            <a:r>
              <a:rPr lang="en-US" dirty="0" smtClean="0"/>
              <a:t>06C</a:t>
            </a:r>
            <a:r>
              <a:rPr lang="en-US" dirty="0"/>
              <a:t>.</a:t>
            </a:r>
            <a:r>
              <a:rPr lang="en-US" dirty="0" smtClean="0"/>
              <a:t>02.04</a:t>
            </a:r>
            <a:endParaRPr lang="en-US" dirty="0"/>
          </a:p>
        </p:txBody>
      </p:sp>
      <p:grpSp>
        <p:nvGrpSpPr>
          <p:cNvPr id="5" name="Group 4"/>
          <p:cNvGrpSpPr/>
          <p:nvPr/>
        </p:nvGrpSpPr>
        <p:grpSpPr>
          <a:xfrm>
            <a:off x="1188719" y="1310539"/>
            <a:ext cx="3597518" cy="485543"/>
            <a:chOff x="1790699" y="1211885"/>
            <a:chExt cx="3597518" cy="534097"/>
          </a:xfrm>
        </p:grpSpPr>
        <p:sp>
          <p:nvSpPr>
            <p:cNvPr id="6" name="TextBox 5"/>
            <p:cNvSpPr txBox="1"/>
            <p:nvPr/>
          </p:nvSpPr>
          <p:spPr>
            <a:xfrm>
              <a:off x="1790699" y="1222762"/>
              <a:ext cx="2753359" cy="523220"/>
            </a:xfrm>
            <a:prstGeom prst="rect">
              <a:avLst/>
            </a:prstGeom>
            <a:noFill/>
            <a:effectLst/>
          </p:spPr>
          <p:txBody>
            <a:bodyPr wrap="square" lIns="91440" rtlCol="0" anchor="t" anchorCtr="1">
              <a:spAutoFit/>
            </a:bodyPr>
            <a:lstStyle/>
            <a:p>
              <a:r>
                <a:rPr lang="en-US" dirty="0" smtClean="0">
                  <a:solidFill>
                    <a:srgbClr val="FF0000"/>
                  </a:solidFill>
                </a:rPr>
                <a:t>Image differencing template acquisition</a:t>
              </a:r>
            </a:p>
          </p:txBody>
        </p:sp>
        <p:sp>
          <p:nvSpPr>
            <p:cNvPr id="7" name="Oval 6"/>
            <p:cNvSpPr/>
            <p:nvPr/>
          </p:nvSpPr>
          <p:spPr>
            <a:xfrm rot="16200000">
              <a:off x="4904687" y="1125581"/>
              <a:ext cx="397226" cy="569834"/>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1676399" y="1616686"/>
            <a:ext cx="3789681" cy="782793"/>
            <a:chOff x="1790699" y="963189"/>
            <a:chExt cx="3789681" cy="782793"/>
          </a:xfrm>
        </p:grpSpPr>
        <p:sp>
          <p:nvSpPr>
            <p:cNvPr id="9" name="TextBox 8"/>
            <p:cNvSpPr txBox="1"/>
            <p:nvPr/>
          </p:nvSpPr>
          <p:spPr>
            <a:xfrm>
              <a:off x="1790699" y="1222762"/>
              <a:ext cx="2753359" cy="523220"/>
            </a:xfrm>
            <a:prstGeom prst="rect">
              <a:avLst/>
            </a:prstGeom>
            <a:noFill/>
            <a:effectLst/>
          </p:spPr>
          <p:txBody>
            <a:bodyPr wrap="square" lIns="91440" rtlCol="0" anchor="t" anchorCtr="1">
              <a:spAutoFit/>
            </a:bodyPr>
            <a:lstStyle/>
            <a:p>
              <a:r>
                <a:rPr lang="en-US" dirty="0" smtClean="0">
                  <a:solidFill>
                    <a:srgbClr val="FF0000"/>
                  </a:solidFill>
                </a:rPr>
                <a:t>Template processing and &amp; generation</a:t>
              </a:r>
            </a:p>
          </p:txBody>
        </p:sp>
        <p:sp>
          <p:nvSpPr>
            <p:cNvPr id="10" name="Oval 9"/>
            <p:cNvSpPr/>
            <p:nvPr/>
          </p:nvSpPr>
          <p:spPr>
            <a:xfrm rot="16200000">
              <a:off x="4960127" y="740162"/>
              <a:ext cx="397226" cy="84328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2428239" y="1937420"/>
            <a:ext cx="3495044" cy="975375"/>
            <a:chOff x="1790699" y="892527"/>
            <a:chExt cx="3495044" cy="975375"/>
          </a:xfrm>
        </p:grpSpPr>
        <p:sp>
          <p:nvSpPr>
            <p:cNvPr id="13" name="TextBox 12"/>
            <p:cNvSpPr txBox="1"/>
            <p:nvPr/>
          </p:nvSpPr>
          <p:spPr>
            <a:xfrm>
              <a:off x="1790699" y="1344682"/>
              <a:ext cx="2753359" cy="523220"/>
            </a:xfrm>
            <a:prstGeom prst="rect">
              <a:avLst/>
            </a:prstGeom>
            <a:noFill/>
            <a:effectLst/>
          </p:spPr>
          <p:txBody>
            <a:bodyPr wrap="square" lIns="91440" rtlCol="0" anchor="t" anchorCtr="1">
              <a:spAutoFit/>
            </a:bodyPr>
            <a:lstStyle/>
            <a:p>
              <a:r>
                <a:rPr lang="en-US" dirty="0" smtClean="0">
                  <a:solidFill>
                    <a:srgbClr val="FF0000"/>
                  </a:solidFill>
                </a:rPr>
                <a:t>Level 1 Alert Production Verification</a:t>
              </a:r>
            </a:p>
          </p:txBody>
        </p:sp>
        <p:sp>
          <p:nvSpPr>
            <p:cNvPr id="14" name="Oval 13"/>
            <p:cNvSpPr/>
            <p:nvPr/>
          </p:nvSpPr>
          <p:spPr>
            <a:xfrm rot="16200000">
              <a:off x="4772628" y="816362"/>
              <a:ext cx="436949" cy="58928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1676399" y="2922955"/>
            <a:ext cx="3830322" cy="749772"/>
            <a:chOff x="1790699" y="902687"/>
            <a:chExt cx="3830322" cy="749772"/>
          </a:xfrm>
        </p:grpSpPr>
        <p:sp>
          <p:nvSpPr>
            <p:cNvPr id="16" name="TextBox 15"/>
            <p:cNvSpPr txBox="1"/>
            <p:nvPr/>
          </p:nvSpPr>
          <p:spPr>
            <a:xfrm>
              <a:off x="1790699" y="1344682"/>
              <a:ext cx="2753359" cy="307777"/>
            </a:xfrm>
            <a:prstGeom prst="rect">
              <a:avLst/>
            </a:prstGeom>
            <a:noFill/>
            <a:effectLst/>
          </p:spPr>
          <p:txBody>
            <a:bodyPr wrap="square" lIns="91440" rtlCol="0" anchor="t" anchorCtr="1">
              <a:spAutoFit/>
            </a:bodyPr>
            <a:lstStyle/>
            <a:p>
              <a:r>
                <a:rPr lang="en-US" dirty="0" smtClean="0">
                  <a:solidFill>
                    <a:srgbClr val="FF0000"/>
                  </a:solidFill>
                </a:rPr>
                <a:t>Level 2 10-year Equivalent </a:t>
              </a:r>
            </a:p>
          </p:txBody>
        </p:sp>
        <p:sp>
          <p:nvSpPr>
            <p:cNvPr id="17" name="Oval 16"/>
            <p:cNvSpPr/>
            <p:nvPr/>
          </p:nvSpPr>
          <p:spPr>
            <a:xfrm rot="16200000">
              <a:off x="4960587" y="679202"/>
              <a:ext cx="436949" cy="883919"/>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Text Placeholder 2"/>
          <p:cNvSpPr>
            <a:spLocks noGrp="1"/>
          </p:cNvSpPr>
          <p:nvPr>
            <p:ph sz="quarter" idx="10"/>
          </p:nvPr>
        </p:nvSpPr>
        <p:spPr>
          <a:xfrm>
            <a:off x="25361" y="4826000"/>
            <a:ext cx="7716559" cy="1676400"/>
          </a:xfrm>
          <a:prstGeom prst="rect">
            <a:avLst/>
          </a:prstGeom>
        </p:spPr>
        <p:txBody>
          <a:bodyPr/>
          <a:lstStyle/>
          <a:p>
            <a:pPr marL="0" indent="0">
              <a:buNone/>
            </a:pPr>
            <a:r>
              <a:rPr lang="en-US" sz="1800" b="1" dirty="0" smtClean="0"/>
              <a:t>Science Verification focus includes:</a:t>
            </a:r>
          </a:p>
          <a:p>
            <a:r>
              <a:rPr lang="en-US" sz="1600" dirty="0" smtClean="0"/>
              <a:t>Final verification of Alert Production</a:t>
            </a:r>
          </a:p>
          <a:p>
            <a:r>
              <a:rPr lang="en-US" sz="1600" dirty="0" smtClean="0"/>
              <a:t>Final verification of 10-year data release </a:t>
            </a:r>
            <a:r>
              <a:rPr lang="en-US" sz="1600" dirty="0"/>
              <a:t>processing (over limited area) </a:t>
            </a:r>
            <a:endParaRPr lang="en-US" sz="1600" dirty="0" smtClean="0"/>
          </a:p>
          <a:p>
            <a:r>
              <a:rPr lang="en-US" sz="1600" dirty="0" smtClean="0"/>
              <a:t>Verification of the LSST Science Platform services (internal users)</a:t>
            </a:r>
          </a:p>
          <a:p>
            <a:r>
              <a:rPr lang="en-US" sz="1600" dirty="0" smtClean="0"/>
              <a:t>Exercising the SDQA tools</a:t>
            </a:r>
            <a:endParaRPr lang="en-US" sz="1600" dirty="0"/>
          </a:p>
        </p:txBody>
      </p:sp>
    </p:spTree>
    <p:extLst>
      <p:ext uri="{BB962C8B-B14F-4D97-AF65-F5344CB8AC3E}">
        <p14:creationId xmlns:p14="http://schemas.microsoft.com/office/powerpoint/2010/main" val="216884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Production Milestones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525161952"/>
              </p:ext>
            </p:extLst>
          </p:nvPr>
        </p:nvGraphicFramePr>
        <p:xfrm>
          <a:off x="160873" y="2125213"/>
          <a:ext cx="8892860" cy="2840517"/>
        </p:xfrm>
        <a:graphic>
          <a:graphicData uri="http://schemas.openxmlformats.org/presentationml/2006/ole">
            <mc:AlternateContent xmlns:mc="http://schemas.openxmlformats.org/markup-compatibility/2006">
              <mc:Choice xmlns:v="urn:schemas-microsoft-com:vml" Requires="v">
                <p:oleObj spid="_x0000_s1108" name="Document" r:id="rId3" imgW="6083300" imgH="1943100" progId="Word.Document.12">
                  <p:embed/>
                </p:oleObj>
              </mc:Choice>
              <mc:Fallback>
                <p:oleObj name="Document" r:id="rId3" imgW="6083300" imgH="1943100" progId="Word.Document.12">
                  <p:embed/>
                  <p:pic>
                    <p:nvPicPr>
                      <p:cNvPr id="0" name=""/>
                      <p:cNvPicPr/>
                      <p:nvPr/>
                    </p:nvPicPr>
                    <p:blipFill>
                      <a:blip r:embed="rId4"/>
                      <a:stretch>
                        <a:fillRect/>
                      </a:stretch>
                    </p:blipFill>
                    <p:spPr>
                      <a:xfrm>
                        <a:off x="160873" y="2125213"/>
                        <a:ext cx="8892860" cy="2840517"/>
                      </a:xfrm>
                      <a:prstGeom prst="rect">
                        <a:avLst/>
                      </a:prstGeom>
                    </p:spPr>
                  </p:pic>
                </p:oleObj>
              </mc:Fallback>
            </mc:AlternateContent>
          </a:graphicData>
        </a:graphic>
      </p:graphicFrame>
    </p:spTree>
    <p:extLst>
      <p:ext uri="{BB962C8B-B14F-4D97-AF65-F5344CB8AC3E}">
        <p14:creationId xmlns:p14="http://schemas.microsoft.com/office/powerpoint/2010/main" val="26030505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309175" y="142875"/>
            <a:ext cx="6872100" cy="557100"/>
          </a:xfrm>
          <a:prstGeom prst="rect">
            <a:avLst/>
          </a:prstGeom>
        </p:spPr>
        <p:txBody>
          <a:bodyPr lIns="91425" tIns="91425" rIns="91425" bIns="91425" anchor="ctr" anchorCtr="0">
            <a:noAutofit/>
          </a:bodyPr>
          <a:lstStyle/>
          <a:p>
            <a:pPr lvl="0">
              <a:spcBef>
                <a:spcPts val="0"/>
              </a:spcBef>
              <a:buNone/>
            </a:pPr>
            <a:r>
              <a:rPr lang="en"/>
              <a:t>Sustained Observing Periods during Commissioning</a:t>
            </a:r>
          </a:p>
        </p:txBody>
      </p:sp>
      <p:pic>
        <p:nvPicPr>
          <p:cNvPr id="164" name="Shape 164"/>
          <p:cNvPicPr preferRelativeResize="0"/>
          <p:nvPr/>
        </p:nvPicPr>
        <p:blipFill>
          <a:blip r:embed="rId3">
            <a:alphaModFix/>
          </a:blip>
          <a:stretch>
            <a:fillRect/>
          </a:stretch>
        </p:blipFill>
        <p:spPr>
          <a:xfrm>
            <a:off x="192426" y="1151575"/>
            <a:ext cx="8951574" cy="5215799"/>
          </a:xfrm>
          <a:prstGeom prst="rect">
            <a:avLst/>
          </a:prstGeom>
          <a:noFill/>
          <a:ln>
            <a:noFill/>
          </a:ln>
        </p:spPr>
      </p:pic>
      <p:pic>
        <p:nvPicPr>
          <p:cNvPr id="4" name="Shape 164"/>
          <p:cNvPicPr preferRelativeResize="0"/>
          <p:nvPr/>
        </p:nvPicPr>
        <p:blipFill>
          <a:blip r:embed="rId3">
            <a:alphaModFix/>
          </a:blip>
          <a:stretch>
            <a:fillRect/>
          </a:stretch>
        </p:blipFill>
        <p:spPr>
          <a:xfrm>
            <a:off x="119274" y="1045911"/>
            <a:ext cx="8951574" cy="5215799"/>
          </a:xfrm>
          <a:prstGeom prst="rect">
            <a:avLst/>
          </a:prstGeom>
          <a:noFill/>
          <a:ln>
            <a:noFill/>
          </a:ln>
        </p:spPr>
      </p:pic>
    </p:spTree>
    <p:extLst>
      <p:ext uri="{BB962C8B-B14F-4D97-AF65-F5344CB8AC3E}">
        <p14:creationId xmlns:p14="http://schemas.microsoft.com/office/powerpoint/2010/main" val="1193457758"/>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DR-nTele2-dmf">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8034</TotalTime>
  <Words>863</Words>
  <Application>Microsoft Macintosh PowerPoint</Application>
  <PresentationFormat>On-screen Show (4:3)</PresentationFormat>
  <Paragraphs>110</Paragraphs>
  <Slides>16</Slides>
  <Notes>10</Notes>
  <HiddenSlides>0</HiddenSlides>
  <MMClips>0</MMClips>
  <ScaleCrop>false</ScaleCrop>
  <HeadingPairs>
    <vt:vector size="8" baseType="variant">
      <vt:variant>
        <vt:lpstr>Fonts Used</vt:lpstr>
      </vt:variant>
      <vt:variant>
        <vt:i4>2</vt:i4>
      </vt: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21" baseType="lpstr">
      <vt:lpstr>Calibri</vt:lpstr>
      <vt:lpstr>Arial</vt:lpstr>
      <vt:lpstr>simple-light-2</vt:lpstr>
      <vt:lpstr>PDR-nTele2-dmf</vt:lpstr>
      <vt:lpstr>Document</vt:lpstr>
      <vt:lpstr>LSST Commissioning Overview and Data Plan Charles (Chuck) Claver               Beth Willman LSST System Scientist      LSST Deputy Director  SAC Meeting  March 5, 2017</vt:lpstr>
      <vt:lpstr>Outline</vt:lpstr>
      <vt:lpstr>The Commissioning Plan is structured in phases</vt:lpstr>
      <vt:lpstr>Commissioning Activity Sequencing by WBS</vt:lpstr>
      <vt:lpstr>Phase 1 – ComCam – Telescope AI&amp;T 06C.02.03.04</vt:lpstr>
      <vt:lpstr>Phase 2 – Camera-Telescope AI&amp;T 06C.02.04.02</vt:lpstr>
      <vt:lpstr>Phase 2 – Science Verification mini-Surveys: 06C.02.04</vt:lpstr>
      <vt:lpstr>Data Production Milestones</vt:lpstr>
      <vt:lpstr>Sustained Observing Periods during Commissioning</vt:lpstr>
      <vt:lpstr>Candidate reference fields/area for LSST Commissioning Observations</vt:lpstr>
      <vt:lpstr>Early Science Verification with ComCam</vt:lpstr>
      <vt:lpstr>Early Science Verification with LSSTCam</vt:lpstr>
      <vt:lpstr>Final Science Verification with Mini-Surveys</vt:lpstr>
      <vt:lpstr>Mini-Survey 1: Wide-Area Alert Production</vt:lpstr>
      <vt:lpstr>Mini-Survey 2: 10-year Depth Survey </vt:lpstr>
      <vt:lpstr>Providing Input to the Commissioning Team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Camera – Telescope Integration and Test  Charles (Chuck) Claver LSST System Scientist  LSST Commissioning Plan Review January 24-26, 2017</dc:title>
  <cp:lastModifiedBy>Microsoft Office User</cp:lastModifiedBy>
  <cp:revision>142</cp:revision>
  <dcterms:modified xsi:type="dcterms:W3CDTF">2017-03-22T14:11:53Z</dcterms:modified>
</cp:coreProperties>
</file>